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Lst>
  <p:sldSz cy="6858000" cx="12192000"/>
  <p:notesSz cx="6858000" cy="9144000"/>
  <p:embeddedFontLst>
    <p:embeddedFont>
      <p:font typeface="Average Sans"/>
      <p:regular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5" roundtripDataSignature="AMtx7mhf7kbu6sNmf6aAnLbfNUTkABbj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C7B3C67-CB52-45F6-BE51-F97C228C6CA9}">
  <a:tblStyle styleId="{3C7B3C67-CB52-45F6-BE51-F97C228C6CA9}"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EBA1BFF-A823-4D23-AAA0-89B039462EEC}"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CEE17C8-7381-41F2-BE71-33C50131C066}"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font" Target="fonts/AverageSans-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2" name="Google Shape;1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200"/>
              <a:buFont typeface="Arial"/>
              <a:buNone/>
            </a:pPr>
            <a:r>
              <a:rPr lang="en-US">
                <a:highlight>
                  <a:schemeClr val="lt1"/>
                </a:highlight>
                <a:latin typeface="Arial"/>
                <a:ea typeface="Arial"/>
                <a:cs typeface="Arial"/>
                <a:sym typeface="Arial"/>
              </a:rPr>
              <a:t>Alaska’s Education Challenge Priority #3 asks us to: Close the achievement gap by ensuring equitable educational rigor and resources. A key to meeting this priority is ensuring that we have rigorous standards that are aligned to national standards and best practices in the field of study while also reflecting the local Alaska cultural and geographic contexts.</a:t>
            </a:r>
            <a:endParaRPr/>
          </a:p>
        </p:txBody>
      </p:sp>
      <p:sp>
        <p:nvSpPr>
          <p:cNvPr id="218" name="Google Shape;21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7" name="Google Shape;227;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28" name="Google Shape;228;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595959"/>
              </a:buClr>
              <a:buSzPts val="1200"/>
              <a:buFont typeface="Calibri"/>
              <a:buNone/>
            </a:pPr>
            <a:fld id="{00000000-1234-1234-1234-123412341234}" type="slidenum">
              <a:rPr b="0" i="0" lang="en-US" sz="1200" u="none" cap="none" strike="noStrike">
                <a:solidFill>
                  <a:srgbClr val="595959"/>
                </a:solidFill>
                <a:latin typeface="Calibri"/>
                <a:ea typeface="Calibri"/>
                <a:cs typeface="Calibri"/>
                <a:sym typeface="Calibri"/>
              </a:rPr>
              <a:t>‹#›</a:t>
            </a:fld>
            <a:endParaRPr b="0" i="0" sz="1200" u="none" cap="none" strike="noStrike">
              <a:solidFill>
                <a:srgbClr val="595959"/>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325ab51e65_0_5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3325ab51e65_0_5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1200"/>
              </a:spcAft>
              <a:buClr>
                <a:schemeClr val="dk1"/>
              </a:buClr>
              <a:buSzPts val="1100"/>
              <a:buFont typeface="Arial"/>
              <a:buNone/>
            </a:pPr>
            <a:r>
              <a:t/>
            </a:r>
            <a:endParaRPr/>
          </a:p>
        </p:txBody>
      </p:sp>
      <p:sp>
        <p:nvSpPr>
          <p:cNvPr id="262" name="Google Shape;2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325ab51e65_0_6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69" name="Google Shape;269;g3325ab51e65_0_6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325ab51e65_0_9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g3325ab51e65_0_9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325ab51e65_0_6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3325ab51e65_0_6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325ab51e65_0_6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Emphasize that the 9-12 Alaska History standards are also guided by time periods and timeframes.</a:t>
            </a:r>
            <a:endParaRPr/>
          </a:p>
        </p:txBody>
      </p:sp>
      <p:sp>
        <p:nvSpPr>
          <p:cNvPr id="284" name="Google Shape;284;g3325ab51e65_0_6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325ab51e65_0_6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a:p>
        </p:txBody>
      </p:sp>
      <p:sp>
        <p:nvSpPr>
          <p:cNvPr id="290" name="Google Shape;290;g3325ab51e65_0_6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32bb78ce6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b="1"/>
          </a:p>
        </p:txBody>
      </p:sp>
      <p:sp>
        <p:nvSpPr>
          <p:cNvPr id="299" name="Google Shape;299;g332bb78ce6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325ab51e65_0_6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09" name="Google Shape;309;g3325ab51e65_0_6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33de25bd3e1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17" name="Google Shape;317;g33de25bd3e1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3de25bd3e1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g33de25bd3e1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325ab51e65_0_7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31" name="Google Shape;331;g3325ab51e65_0_7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325ab51e65_0_7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Note: K-5 and 9-12 have separate inquiry standards. Grades 6-8 also have separate inquiry standards, but intentionally incorporate the inquiry anchor standards into their themes where appropriate.</a:t>
            </a:r>
            <a:endParaRPr/>
          </a:p>
        </p:txBody>
      </p:sp>
      <p:sp>
        <p:nvSpPr>
          <p:cNvPr id="339" name="Google Shape;339;g3325ab51e65_0_7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325ab51e65_0_9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Note: K-5 and 9-12 have separate inquiry standards. Grades 6-8 also have separate inquiry standards, but intentionally incorporate the inquiry anchor standards into their themes where appropriate.</a:t>
            </a:r>
            <a:endParaRPr/>
          </a:p>
        </p:txBody>
      </p:sp>
      <p:sp>
        <p:nvSpPr>
          <p:cNvPr id="345" name="Google Shape;345;g3325ab51e65_0_9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325ab51e65_0_7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3325ab51e65_0_7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52" name="Google Shape;352;g3325ab51e65_0_7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325ab51e65_0_8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g3325ab51e65_0_8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325ab51e65_0_7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3325ab51e65_0_7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72" name="Google Shape;372;g3325ab51e65_0_7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325ab51e65_0_7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0" name="Google Shape;380;g3325ab51e65_0_7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325ab51e65_0_7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g3325ab51e65_0_7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89" name="Google Shape;389;g3325ab51e65_0_7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325ab51e65_0_7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g3325ab51e65_0_7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US"/>
              <a:t>8 min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325ab51e65_0_8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3325ab51e65_0_8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325ab51e65_0_5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g3325ab51e65_0_5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325ab51e65_0_9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1" name="Google Shape;431;g3325ab51e65_0_9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325ab51e65_0_9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g3325ab51e65_0_9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325ab51e6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3325ab51e6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3325ab51e6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325ab51e65_0_9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g3325ab51e65_0_9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325ab51e65_0_99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g3325ab51e65_0_9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325ab51e65_0_10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g3325ab51e65_0_10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3325ab51e65_0_10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g3325ab51e65_0_10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325ab51e65_0_10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g3325ab51e65_0_10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3325ab51e65_0_10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g3325ab51e65_0_10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325ab51e65_0_10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g3325ab51e65_0_10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3325ab51e65_0_10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g3325ab51e65_0_10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8" name="Google Shape;49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325ab51e65_0_4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3325ab51e65_0_4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3de25bd3e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33de25bd3e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325ab51e65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325ab51e65_0_1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3325ab51e65_0_1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5"/>
          <p:cNvSpPr txBox="1"/>
          <p:nvPr>
            <p:ph type="ctrTitle"/>
          </p:nvPr>
        </p:nvSpPr>
        <p:spPr>
          <a:xfrm>
            <a:off x="913689" y="808651"/>
            <a:ext cx="10363200" cy="23749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194A6B"/>
              </a:buClr>
              <a:buSzPts val="6000"/>
              <a:buFont typeface="Calibri"/>
              <a:buNone/>
              <a:defRPr sz="60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5"/>
          <p:cNvSpPr txBox="1"/>
          <p:nvPr>
            <p:ph idx="1" type="subTitle"/>
          </p:nvPr>
        </p:nvSpPr>
        <p:spPr>
          <a:xfrm>
            <a:off x="913689" y="3339546"/>
            <a:ext cx="103632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22" name="Google Shape;22;p35"/>
          <p:cNvGrpSpPr/>
          <p:nvPr/>
        </p:nvGrpSpPr>
        <p:grpSpPr>
          <a:xfrm>
            <a:off x="0" y="6644302"/>
            <a:ext cx="12192000" cy="248534"/>
            <a:chOff x="0" y="6644302"/>
            <a:chExt cx="12192000" cy="248534"/>
          </a:xfrm>
        </p:grpSpPr>
        <p:sp>
          <p:nvSpPr>
            <p:cNvPr id="23" name="Google Shape;23;p35"/>
            <p:cNvSpPr/>
            <p:nvPr/>
          </p:nvSpPr>
          <p:spPr>
            <a:xfrm rot="-5400000">
              <a:off x="4600956" y="2044992"/>
              <a:ext cx="246888" cy="9448800"/>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35"/>
            <p:cNvSpPr/>
            <p:nvPr/>
          </p:nvSpPr>
          <p:spPr>
            <a:xfrm rot="-5400000">
              <a:off x="9783827" y="6309275"/>
              <a:ext cx="24434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p35"/>
            <p:cNvSpPr/>
            <p:nvPr/>
          </p:nvSpPr>
          <p:spPr>
            <a:xfrm rot="-5400000">
              <a:off x="11612627" y="6309628"/>
              <a:ext cx="24434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35"/>
            <p:cNvSpPr/>
            <p:nvPr/>
          </p:nvSpPr>
          <p:spPr>
            <a:xfrm rot="-5400000">
              <a:off x="10698227" y="6309275"/>
              <a:ext cx="24434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7" name="Google Shape;27;p35"/>
          <p:cNvGrpSpPr/>
          <p:nvPr/>
        </p:nvGrpSpPr>
        <p:grpSpPr>
          <a:xfrm>
            <a:off x="-1" y="-16410"/>
            <a:ext cx="12192000" cy="244698"/>
            <a:chOff x="-1" y="-16410"/>
            <a:chExt cx="12192000" cy="244698"/>
          </a:xfrm>
        </p:grpSpPr>
        <p:sp>
          <p:nvSpPr>
            <p:cNvPr id="28" name="Google Shape;28;p35"/>
            <p:cNvSpPr/>
            <p:nvPr/>
          </p:nvSpPr>
          <p:spPr>
            <a:xfrm rot="5400000">
              <a:off x="7345602" y="-4618462"/>
              <a:ext cx="243994" cy="9448801"/>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35"/>
            <p:cNvSpPr/>
            <p:nvPr/>
          </p:nvSpPr>
          <p:spPr>
            <a:xfrm rot="5400000">
              <a:off x="2163826" y="-351085"/>
              <a:ext cx="24434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35"/>
            <p:cNvSpPr/>
            <p:nvPr/>
          </p:nvSpPr>
          <p:spPr>
            <a:xfrm rot="5400000">
              <a:off x="335026" y="-351437"/>
              <a:ext cx="24434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35"/>
            <p:cNvSpPr/>
            <p:nvPr/>
          </p:nvSpPr>
          <p:spPr>
            <a:xfrm rot="5400000">
              <a:off x="1249426" y="-351085"/>
              <a:ext cx="24434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2" name="Google Shape;32;p35"/>
          <p:cNvGrpSpPr/>
          <p:nvPr/>
        </p:nvGrpSpPr>
        <p:grpSpPr>
          <a:xfrm>
            <a:off x="11946944" y="0"/>
            <a:ext cx="244699" cy="6858000"/>
            <a:chOff x="-709" y="0"/>
            <a:chExt cx="491525" cy="6858000"/>
          </a:xfrm>
        </p:grpSpPr>
        <p:sp>
          <p:nvSpPr>
            <p:cNvPr id="33" name="Google Shape;33;p35"/>
            <p:cNvSpPr/>
            <p:nvPr/>
          </p:nvSpPr>
          <p:spPr>
            <a:xfrm>
              <a:off x="0" y="0"/>
              <a:ext cx="490816" cy="4114800"/>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35"/>
            <p:cNvSpPr/>
            <p:nvPr/>
          </p:nvSpPr>
          <p:spPr>
            <a:xfrm>
              <a:off x="0" y="4114800"/>
              <a:ext cx="49081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35"/>
            <p:cNvSpPr/>
            <p:nvPr/>
          </p:nvSpPr>
          <p:spPr>
            <a:xfrm>
              <a:off x="-709" y="5943600"/>
              <a:ext cx="49081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35"/>
            <p:cNvSpPr/>
            <p:nvPr/>
          </p:nvSpPr>
          <p:spPr>
            <a:xfrm>
              <a:off x="0" y="5029200"/>
              <a:ext cx="49081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37" name="Google Shape;37;p35"/>
          <p:cNvGrpSpPr/>
          <p:nvPr/>
        </p:nvGrpSpPr>
        <p:grpSpPr>
          <a:xfrm rot="10800000">
            <a:off x="-1418" y="0"/>
            <a:ext cx="244699" cy="6858000"/>
            <a:chOff x="-709" y="0"/>
            <a:chExt cx="491525" cy="6858000"/>
          </a:xfrm>
        </p:grpSpPr>
        <p:sp>
          <p:nvSpPr>
            <p:cNvPr id="38" name="Google Shape;38;p35"/>
            <p:cNvSpPr/>
            <p:nvPr/>
          </p:nvSpPr>
          <p:spPr>
            <a:xfrm>
              <a:off x="0" y="0"/>
              <a:ext cx="490816" cy="4114800"/>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35"/>
            <p:cNvSpPr/>
            <p:nvPr/>
          </p:nvSpPr>
          <p:spPr>
            <a:xfrm>
              <a:off x="0" y="4114800"/>
              <a:ext cx="49081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35"/>
            <p:cNvSpPr/>
            <p:nvPr/>
          </p:nvSpPr>
          <p:spPr>
            <a:xfrm>
              <a:off x="-709" y="5943600"/>
              <a:ext cx="49081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35"/>
            <p:cNvSpPr/>
            <p:nvPr/>
          </p:nvSpPr>
          <p:spPr>
            <a:xfrm>
              <a:off x="0" y="5029200"/>
              <a:ext cx="49081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2" name="Google Shape;42;p35"/>
          <p:cNvSpPr txBox="1"/>
          <p:nvPr/>
        </p:nvSpPr>
        <p:spPr>
          <a:xfrm>
            <a:off x="4037888" y="6634541"/>
            <a:ext cx="411480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An Excellent Education for Every Student Every Day</a:t>
            </a:r>
            <a:endParaRPr b="0" i="0" sz="1400" u="none" cap="none" strike="noStrike">
              <a:solidFill>
                <a:srgbClr val="000000"/>
              </a:solidFill>
              <a:latin typeface="Arial"/>
              <a:ea typeface="Arial"/>
              <a:cs typeface="Arial"/>
              <a:sym typeface="Arial"/>
            </a:endParaRPr>
          </a:p>
        </p:txBody>
      </p:sp>
      <p:pic>
        <p:nvPicPr>
          <p:cNvPr descr="Logo&#10;&#10;Description automatically generated" id="43" name="Google Shape;43;p35"/>
          <p:cNvPicPr preferRelativeResize="0"/>
          <p:nvPr/>
        </p:nvPicPr>
        <p:blipFill rotWithShape="1">
          <a:blip r:embed="rId2">
            <a:alphaModFix/>
          </a:blip>
          <a:srcRect b="0" l="0" r="0" t="0"/>
          <a:stretch/>
        </p:blipFill>
        <p:spPr>
          <a:xfrm>
            <a:off x="5354927" y="5123402"/>
            <a:ext cx="1480724" cy="136269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0" name="Shape 100"/>
        <p:cNvGrpSpPr/>
        <p:nvPr/>
      </p:nvGrpSpPr>
      <p:grpSpPr>
        <a:xfrm>
          <a:off x="0" y="0"/>
          <a:ext cx="0" cy="0"/>
          <a:chOff x="0" y="0"/>
          <a:chExt cx="0" cy="0"/>
        </a:xfrm>
      </p:grpSpPr>
      <p:sp>
        <p:nvSpPr>
          <p:cNvPr id="101" name="Google Shape;101;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4A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4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103" name="Google Shape;103;p45"/>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4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4A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4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107" name="Google Shape;107;p46"/>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Level No Bullet">
  <p:cSld name="First Level No Bullet">
    <p:spTree>
      <p:nvGrpSpPr>
        <p:cNvPr id="108" name="Shape 108"/>
        <p:cNvGrpSpPr/>
        <p:nvPr/>
      </p:nvGrpSpPr>
      <p:grpSpPr>
        <a:xfrm>
          <a:off x="0" y="0"/>
          <a:ext cx="0" cy="0"/>
          <a:chOff x="0" y="0"/>
          <a:chExt cx="0" cy="0"/>
        </a:xfrm>
      </p:grpSpPr>
      <p:sp>
        <p:nvSpPr>
          <p:cNvPr id="109" name="Google Shape;109;g3325ab51e65_0_883"/>
          <p:cNvSpPr txBox="1"/>
          <p:nvPr>
            <p:ph type="title"/>
          </p:nvPr>
        </p:nvSpPr>
        <p:spPr>
          <a:xfrm>
            <a:off x="457200" y="0"/>
            <a:ext cx="11338500" cy="9969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rgbClr val="000000"/>
              </a:buClr>
              <a:buSzPts val="4800"/>
              <a:buFont typeface="Calibri"/>
              <a:buNone/>
              <a:defRPr b="1" sz="4800">
                <a:solidFill>
                  <a:srgbClr val="000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g3325ab51e65_0_883"/>
          <p:cNvSpPr txBox="1"/>
          <p:nvPr>
            <p:ph idx="1" type="body"/>
          </p:nvPr>
        </p:nvSpPr>
        <p:spPr>
          <a:xfrm>
            <a:off x="457200" y="1143000"/>
            <a:ext cx="11338500" cy="4846500"/>
          </a:xfrm>
          <a:prstGeom prst="rect">
            <a:avLst/>
          </a:prstGeom>
          <a:noFill/>
          <a:ln>
            <a:noFill/>
          </a:ln>
        </p:spPr>
        <p:txBody>
          <a:bodyPr anchorCtr="0" anchor="t" bIns="0" lIns="0" spcFirstLastPara="1" rIns="0" wrap="square" tIns="0">
            <a:noAutofit/>
          </a:bodyPr>
          <a:lstStyle>
            <a:lvl1pPr indent="-228600" lvl="0" marL="457200" algn="l">
              <a:lnSpc>
                <a:spcPct val="125000"/>
              </a:lnSpc>
              <a:spcBef>
                <a:spcPts val="1900"/>
              </a:spcBef>
              <a:spcAft>
                <a:spcPts val="0"/>
              </a:spcAft>
              <a:buClr>
                <a:schemeClr val="dk1"/>
              </a:buClr>
              <a:buSzPts val="2400"/>
              <a:buFont typeface="Calibri"/>
              <a:buNone/>
              <a:defRPr sz="2400">
                <a:solidFill>
                  <a:schemeClr val="dk2"/>
                </a:solidFill>
              </a:defRPr>
            </a:lvl1pPr>
            <a:lvl2pPr indent="-381000" lvl="1" marL="914400" algn="l">
              <a:lnSpc>
                <a:spcPct val="125000"/>
              </a:lnSpc>
              <a:spcBef>
                <a:spcPts val="1900"/>
              </a:spcBef>
              <a:spcAft>
                <a:spcPts val="0"/>
              </a:spcAft>
              <a:buClr>
                <a:schemeClr val="dk2"/>
              </a:buClr>
              <a:buSzPts val="2400"/>
              <a:buChar char="•"/>
              <a:defRPr sz="2400">
                <a:solidFill>
                  <a:schemeClr val="dk2"/>
                </a:solidFill>
              </a:defRPr>
            </a:lvl2pPr>
            <a:lvl3pPr indent="-381000" lvl="2" marL="1371600" algn="l">
              <a:lnSpc>
                <a:spcPct val="125000"/>
              </a:lnSpc>
              <a:spcBef>
                <a:spcPts val="1900"/>
              </a:spcBef>
              <a:spcAft>
                <a:spcPts val="0"/>
              </a:spcAft>
              <a:buClr>
                <a:schemeClr val="dk2"/>
              </a:buClr>
              <a:buSzPts val="2400"/>
              <a:buChar char="–"/>
              <a:defRPr sz="2400">
                <a:solidFill>
                  <a:schemeClr val="dk2"/>
                </a:solidFill>
              </a:defRPr>
            </a:lvl3pPr>
            <a:lvl4pPr indent="-400050" lvl="3" marL="1828800" algn="l">
              <a:lnSpc>
                <a:spcPct val="125000"/>
              </a:lnSpc>
              <a:spcBef>
                <a:spcPts val="1900"/>
              </a:spcBef>
              <a:spcAft>
                <a:spcPts val="0"/>
              </a:spcAft>
              <a:buClr>
                <a:schemeClr val="dk2"/>
              </a:buClr>
              <a:buSzPts val="2700"/>
              <a:buChar char="»"/>
              <a:defRPr sz="2400">
                <a:solidFill>
                  <a:schemeClr val="dk2"/>
                </a:solidFill>
              </a:defRPr>
            </a:lvl4pPr>
            <a:lvl5pPr indent="-381000" lvl="4" marL="2286000" algn="l">
              <a:lnSpc>
                <a:spcPct val="125000"/>
              </a:lnSpc>
              <a:spcBef>
                <a:spcPts val="1900"/>
              </a:spcBef>
              <a:spcAft>
                <a:spcPts val="0"/>
              </a:spcAft>
              <a:buClr>
                <a:schemeClr val="dk2"/>
              </a:buClr>
              <a:buSzPts val="2400"/>
              <a:buChar char="◦"/>
              <a:defRPr sz="2400">
                <a:solidFill>
                  <a:schemeClr val="dk2"/>
                </a:solidFill>
              </a:defRPr>
            </a:lvl5pPr>
            <a:lvl6pPr indent="-381000" lvl="5" marL="2743200" algn="l">
              <a:lnSpc>
                <a:spcPct val="125000"/>
              </a:lnSpc>
              <a:spcBef>
                <a:spcPts val="1900"/>
              </a:spcBef>
              <a:spcAft>
                <a:spcPts val="0"/>
              </a:spcAft>
              <a:buClr>
                <a:schemeClr val="dk2"/>
              </a:buClr>
              <a:buSzPts val="2400"/>
              <a:buFont typeface="Calibri"/>
              <a:buChar char="›"/>
              <a:defRPr sz="2400">
                <a:solidFill>
                  <a:schemeClr val="dk2"/>
                </a:solidFill>
              </a:defRPr>
            </a:lvl6pPr>
            <a:lvl7pPr indent="-349250" lvl="6" marL="3200400" algn="l">
              <a:lnSpc>
                <a:spcPct val="90000"/>
              </a:lnSpc>
              <a:spcBef>
                <a:spcPts val="400"/>
              </a:spcBef>
              <a:spcAft>
                <a:spcPts val="0"/>
              </a:spcAft>
              <a:buClr>
                <a:schemeClr val="dk1"/>
              </a:buClr>
              <a:buSzPts val="1900"/>
              <a:buFont typeface="Calibri"/>
              <a:buChar char="•"/>
              <a:defRPr/>
            </a:lvl7pPr>
            <a:lvl8pPr indent="-349250" lvl="7" marL="3657600" algn="l">
              <a:lnSpc>
                <a:spcPct val="90000"/>
              </a:lnSpc>
              <a:spcBef>
                <a:spcPts val="400"/>
              </a:spcBef>
              <a:spcAft>
                <a:spcPts val="0"/>
              </a:spcAft>
              <a:buClr>
                <a:schemeClr val="dk1"/>
              </a:buClr>
              <a:buSzPts val="1900"/>
              <a:buFont typeface="Calibri"/>
              <a:buChar char="•"/>
              <a:defRPr/>
            </a:lvl8pPr>
            <a:lvl9pPr indent="-349250" lvl="8" marL="4114800" algn="l">
              <a:lnSpc>
                <a:spcPct val="90000"/>
              </a:lnSpc>
              <a:spcBef>
                <a:spcPts val="400"/>
              </a:spcBef>
              <a:spcAft>
                <a:spcPts val="0"/>
              </a:spcAft>
              <a:buClr>
                <a:schemeClr val="dk1"/>
              </a:buClr>
              <a:buSzPts val="1900"/>
              <a:buFont typeface="Calibri"/>
              <a:buChar char="•"/>
              <a:defRPr/>
            </a:lvl9pPr>
          </a:lstStyle>
          <a:p/>
        </p:txBody>
      </p:sp>
      <p:sp>
        <p:nvSpPr>
          <p:cNvPr id="111" name="Google Shape;111;g3325ab51e65_0_883"/>
          <p:cNvSpPr txBox="1"/>
          <p:nvPr>
            <p:ph idx="12" type="sldNum"/>
          </p:nvPr>
        </p:nvSpPr>
        <p:spPr>
          <a:xfrm>
            <a:off x="11916192" y="6585203"/>
            <a:ext cx="153900" cy="292500"/>
          </a:xfrm>
          <a:prstGeom prst="rect">
            <a:avLst/>
          </a:prstGeom>
          <a:noFill/>
          <a:ln>
            <a:noFill/>
          </a:ln>
        </p:spPr>
        <p:txBody>
          <a:bodyPr anchorCtr="0" anchor="b" bIns="0" lIns="0" spcFirstLastPara="1" rIns="0" wrap="square" tIns="0">
            <a:spAutoFit/>
          </a:bodyPr>
          <a:lstStyle>
            <a:lvl1pPr indent="0" lvl="0" marL="0" marR="0" algn="r">
              <a:spcBef>
                <a:spcPts val="0"/>
              </a:spcBef>
              <a:spcAft>
                <a:spcPts val="0"/>
              </a:spcAft>
              <a:buClr>
                <a:schemeClr val="dk1"/>
              </a:buClr>
              <a:buSzPts val="1900"/>
              <a:buFont typeface="Calibri"/>
              <a:buNone/>
              <a:defRPr sz="1900">
                <a:solidFill>
                  <a:schemeClr val="dk1"/>
                </a:solidFill>
                <a:latin typeface="Calibri"/>
                <a:ea typeface="Calibri"/>
                <a:cs typeface="Calibri"/>
                <a:sym typeface="Calibri"/>
              </a:defRPr>
            </a:lvl1pPr>
            <a:lvl2pPr indent="0" lvl="1" marL="0" marR="0" algn="r">
              <a:spcBef>
                <a:spcPts val="0"/>
              </a:spcBef>
              <a:spcAft>
                <a:spcPts val="0"/>
              </a:spcAft>
              <a:buClr>
                <a:schemeClr val="dk1"/>
              </a:buClr>
              <a:buSzPts val="1900"/>
              <a:buFont typeface="Calibri"/>
              <a:buNone/>
              <a:defRPr sz="1900">
                <a:solidFill>
                  <a:schemeClr val="dk1"/>
                </a:solidFill>
                <a:latin typeface="Calibri"/>
                <a:ea typeface="Calibri"/>
                <a:cs typeface="Calibri"/>
                <a:sym typeface="Calibri"/>
              </a:defRPr>
            </a:lvl2pPr>
            <a:lvl3pPr indent="0" lvl="2" marL="0" marR="0" algn="r">
              <a:spcBef>
                <a:spcPts val="0"/>
              </a:spcBef>
              <a:spcAft>
                <a:spcPts val="0"/>
              </a:spcAft>
              <a:buClr>
                <a:schemeClr val="dk1"/>
              </a:buClr>
              <a:buSzPts val="1900"/>
              <a:buFont typeface="Calibri"/>
              <a:buNone/>
              <a:defRPr sz="1900">
                <a:solidFill>
                  <a:schemeClr val="dk1"/>
                </a:solidFill>
                <a:latin typeface="Calibri"/>
                <a:ea typeface="Calibri"/>
                <a:cs typeface="Calibri"/>
                <a:sym typeface="Calibri"/>
              </a:defRPr>
            </a:lvl3pPr>
            <a:lvl4pPr indent="0" lvl="3" marL="0" marR="0" algn="r">
              <a:spcBef>
                <a:spcPts val="0"/>
              </a:spcBef>
              <a:spcAft>
                <a:spcPts val="0"/>
              </a:spcAft>
              <a:buClr>
                <a:schemeClr val="dk1"/>
              </a:buClr>
              <a:buSzPts val="1900"/>
              <a:buFont typeface="Calibri"/>
              <a:buNone/>
              <a:defRPr sz="1900">
                <a:solidFill>
                  <a:schemeClr val="dk1"/>
                </a:solidFill>
                <a:latin typeface="Calibri"/>
                <a:ea typeface="Calibri"/>
                <a:cs typeface="Calibri"/>
                <a:sym typeface="Calibri"/>
              </a:defRPr>
            </a:lvl4pPr>
            <a:lvl5pPr indent="0" lvl="4" marL="0" marR="0" algn="r">
              <a:spcBef>
                <a:spcPts val="0"/>
              </a:spcBef>
              <a:spcAft>
                <a:spcPts val="0"/>
              </a:spcAft>
              <a:buClr>
                <a:schemeClr val="dk1"/>
              </a:buClr>
              <a:buSzPts val="1900"/>
              <a:buFont typeface="Calibri"/>
              <a:buNone/>
              <a:defRPr sz="1900">
                <a:solidFill>
                  <a:schemeClr val="dk1"/>
                </a:solidFill>
                <a:latin typeface="Calibri"/>
                <a:ea typeface="Calibri"/>
                <a:cs typeface="Calibri"/>
                <a:sym typeface="Calibri"/>
              </a:defRPr>
            </a:lvl5pPr>
            <a:lvl6pPr indent="0" lvl="5" marL="0" marR="0" algn="r">
              <a:spcBef>
                <a:spcPts val="0"/>
              </a:spcBef>
              <a:spcAft>
                <a:spcPts val="0"/>
              </a:spcAft>
              <a:buClr>
                <a:schemeClr val="dk1"/>
              </a:buClr>
              <a:buSzPts val="1900"/>
              <a:buFont typeface="Calibri"/>
              <a:buNone/>
              <a:defRPr sz="1900">
                <a:solidFill>
                  <a:schemeClr val="dk1"/>
                </a:solidFill>
                <a:latin typeface="Calibri"/>
                <a:ea typeface="Calibri"/>
                <a:cs typeface="Calibri"/>
                <a:sym typeface="Calibri"/>
              </a:defRPr>
            </a:lvl6pPr>
            <a:lvl7pPr indent="0" lvl="6" marL="0" marR="0" algn="r">
              <a:spcBef>
                <a:spcPts val="0"/>
              </a:spcBef>
              <a:spcAft>
                <a:spcPts val="0"/>
              </a:spcAft>
              <a:buClr>
                <a:schemeClr val="dk1"/>
              </a:buClr>
              <a:buSzPts val="1900"/>
              <a:buFont typeface="Calibri"/>
              <a:buNone/>
              <a:defRPr sz="1900">
                <a:solidFill>
                  <a:schemeClr val="dk1"/>
                </a:solidFill>
                <a:latin typeface="Calibri"/>
                <a:ea typeface="Calibri"/>
                <a:cs typeface="Calibri"/>
                <a:sym typeface="Calibri"/>
              </a:defRPr>
            </a:lvl7pPr>
            <a:lvl8pPr indent="0" lvl="7" marL="0" marR="0" algn="r">
              <a:spcBef>
                <a:spcPts val="0"/>
              </a:spcBef>
              <a:spcAft>
                <a:spcPts val="0"/>
              </a:spcAft>
              <a:buClr>
                <a:schemeClr val="dk1"/>
              </a:buClr>
              <a:buSzPts val="1900"/>
              <a:buFont typeface="Calibri"/>
              <a:buNone/>
              <a:defRPr sz="1900">
                <a:solidFill>
                  <a:schemeClr val="dk1"/>
                </a:solidFill>
                <a:latin typeface="Calibri"/>
                <a:ea typeface="Calibri"/>
                <a:cs typeface="Calibri"/>
                <a:sym typeface="Calibri"/>
              </a:defRPr>
            </a:lvl8pPr>
            <a:lvl9pPr indent="0" lvl="8" marL="0" marR="0" algn="r">
              <a:spcBef>
                <a:spcPts val="0"/>
              </a:spcBef>
              <a:spcAft>
                <a:spcPts val="0"/>
              </a:spcAft>
              <a:buClr>
                <a:schemeClr val="dk1"/>
              </a:buClr>
              <a:buSzPts val="1900"/>
              <a:buFont typeface="Calibri"/>
              <a:buNone/>
              <a:defRPr sz="1900">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2" name="Shape 112"/>
        <p:cNvGrpSpPr/>
        <p:nvPr/>
      </p:nvGrpSpPr>
      <p:grpSpPr>
        <a:xfrm>
          <a:off x="0" y="0"/>
          <a:ext cx="0" cy="0"/>
          <a:chOff x="0" y="0"/>
          <a:chExt cx="0" cy="0"/>
        </a:xfrm>
      </p:grpSpPr>
      <p:sp>
        <p:nvSpPr>
          <p:cNvPr id="113" name="Google Shape;113;g3325ab51e65_0_95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14" name="Google Shape;114;g3325ab51e65_0_957"/>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15" name="Google Shape;115;g3325ab51e65_0_957"/>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116" name="Google Shape;116;g3325ab51e65_0_957"/>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 name="Shape 44"/>
        <p:cNvGrpSpPr/>
        <p:nvPr/>
      </p:nvGrpSpPr>
      <p:grpSpPr>
        <a:xfrm>
          <a:off x="0" y="0"/>
          <a:ext cx="0" cy="0"/>
          <a:chOff x="0" y="0"/>
          <a:chExt cx="0" cy="0"/>
        </a:xfrm>
      </p:grpSpPr>
      <p:sp>
        <p:nvSpPr>
          <p:cNvPr id="45" name="Google Shape;45;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4A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Font typeface="Arial"/>
              <a:buChar char="•"/>
              <a:defRPr sz="3200"/>
            </a:lvl1pPr>
            <a:lvl2pPr indent="-406400" lvl="1" marL="914400" algn="l">
              <a:lnSpc>
                <a:spcPct val="90000"/>
              </a:lnSpc>
              <a:spcBef>
                <a:spcPts val="500"/>
              </a:spcBef>
              <a:spcAft>
                <a:spcPts val="0"/>
              </a:spcAft>
              <a:buClr>
                <a:schemeClr val="dk1"/>
              </a:buClr>
              <a:buSzPts val="2800"/>
              <a:buFont typeface="Arial"/>
              <a:buChar char="•"/>
              <a:defRPr sz="2800"/>
            </a:lvl2pPr>
            <a:lvl3pPr indent="-381000" lvl="2" marL="1371600" algn="l">
              <a:lnSpc>
                <a:spcPct val="90000"/>
              </a:lnSpc>
              <a:spcBef>
                <a:spcPts val="500"/>
              </a:spcBef>
              <a:spcAft>
                <a:spcPts val="0"/>
              </a:spcAft>
              <a:buClr>
                <a:schemeClr val="dk1"/>
              </a:buClr>
              <a:buSzPts val="2400"/>
              <a:buFont typeface="Arial"/>
              <a:buChar char="•"/>
              <a:defRPr sz="2400"/>
            </a:lvl3pPr>
            <a:lvl4pPr indent="-355600" lvl="3" marL="1828800" algn="l">
              <a:lnSpc>
                <a:spcPct val="90000"/>
              </a:lnSpc>
              <a:spcBef>
                <a:spcPts val="500"/>
              </a:spcBef>
              <a:spcAft>
                <a:spcPts val="0"/>
              </a:spcAft>
              <a:buClr>
                <a:schemeClr val="dk1"/>
              </a:buClr>
              <a:buSzPts val="2000"/>
              <a:buFont typeface="Arial"/>
              <a:buChar char="•"/>
              <a:defRPr sz="2000"/>
            </a:lvl4pPr>
            <a:lvl5pPr indent="-355600" lvl="4" marL="2286000" algn="l">
              <a:lnSpc>
                <a:spcPct val="90000"/>
              </a:lnSpc>
              <a:spcBef>
                <a:spcPts val="500"/>
              </a:spcBef>
              <a:spcAft>
                <a:spcPts val="0"/>
              </a:spcAft>
              <a:buClr>
                <a:schemeClr val="dk1"/>
              </a:buClr>
              <a:buSzPts val="2000"/>
              <a:buFont typeface="Arial"/>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47" name="Google Shape;47;p36"/>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4A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Font typeface="Arial"/>
              <a:buChar char="•"/>
              <a:defRPr sz="3200"/>
            </a:lvl1pPr>
            <a:lvl2pPr indent="-406400" lvl="1" marL="914400" algn="l">
              <a:lnSpc>
                <a:spcPct val="90000"/>
              </a:lnSpc>
              <a:spcBef>
                <a:spcPts val="500"/>
              </a:spcBef>
              <a:spcAft>
                <a:spcPts val="0"/>
              </a:spcAft>
              <a:buClr>
                <a:schemeClr val="dk1"/>
              </a:buClr>
              <a:buSzPts val="2800"/>
              <a:buFont typeface="Arial"/>
              <a:buChar char="•"/>
              <a:defRPr sz="2800"/>
            </a:lvl2pPr>
            <a:lvl3pPr indent="-381000" lvl="2" marL="1371600" algn="l">
              <a:lnSpc>
                <a:spcPct val="90000"/>
              </a:lnSpc>
              <a:spcBef>
                <a:spcPts val="500"/>
              </a:spcBef>
              <a:spcAft>
                <a:spcPts val="0"/>
              </a:spcAft>
              <a:buClr>
                <a:schemeClr val="dk1"/>
              </a:buClr>
              <a:buSzPts val="2400"/>
              <a:buFont typeface="Arial"/>
              <a:buChar char="•"/>
              <a:defRPr sz="2400"/>
            </a:lvl3pPr>
            <a:lvl4pPr indent="-355600" lvl="3" marL="1828800" algn="l">
              <a:lnSpc>
                <a:spcPct val="90000"/>
              </a:lnSpc>
              <a:spcBef>
                <a:spcPts val="500"/>
              </a:spcBef>
              <a:spcAft>
                <a:spcPts val="0"/>
              </a:spcAft>
              <a:buClr>
                <a:schemeClr val="dk1"/>
              </a:buClr>
              <a:buSzPts val="2000"/>
              <a:buFont typeface="Arial"/>
              <a:buChar char="•"/>
              <a:defRPr sz="2000"/>
            </a:lvl4pPr>
            <a:lvl5pPr indent="-355600" lvl="4" marL="2286000" algn="l">
              <a:lnSpc>
                <a:spcPct val="90000"/>
              </a:lnSpc>
              <a:spcBef>
                <a:spcPts val="500"/>
              </a:spcBef>
              <a:spcAft>
                <a:spcPts val="0"/>
              </a:spcAft>
              <a:buClr>
                <a:schemeClr val="dk1"/>
              </a:buClr>
              <a:buSzPts val="2000"/>
              <a:buFont typeface="Arial"/>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52" name="Google Shape;52;p37"/>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pic>
        <p:nvPicPr>
          <p:cNvPr descr="Logo&#10;&#10;Description automatically generated" id="54" name="Google Shape;54;p38"/>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5" name="Shape 55"/>
        <p:cNvGrpSpPr/>
        <p:nvPr/>
      </p:nvGrpSpPr>
      <p:grpSpPr>
        <a:xfrm>
          <a:off x="0" y="0"/>
          <a:ext cx="0" cy="0"/>
          <a:chOff x="0" y="0"/>
          <a:chExt cx="0" cy="0"/>
        </a:xfrm>
      </p:grpSpPr>
      <p:sp>
        <p:nvSpPr>
          <p:cNvPr id="56" name="Google Shape;56;p40"/>
          <p:cNvSpPr txBox="1"/>
          <p:nvPr>
            <p:ph type="title"/>
          </p:nvPr>
        </p:nvSpPr>
        <p:spPr>
          <a:xfrm>
            <a:off x="914399" y="1709738"/>
            <a:ext cx="1043305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94A6B"/>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0"/>
          <p:cNvSpPr txBox="1"/>
          <p:nvPr>
            <p:ph idx="1" type="body"/>
          </p:nvPr>
        </p:nvSpPr>
        <p:spPr>
          <a:xfrm>
            <a:off x="914399" y="4589463"/>
            <a:ext cx="1043305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grpSp>
        <p:nvGrpSpPr>
          <p:cNvPr id="58" name="Google Shape;58;p40"/>
          <p:cNvGrpSpPr/>
          <p:nvPr/>
        </p:nvGrpSpPr>
        <p:grpSpPr>
          <a:xfrm rot="5400000">
            <a:off x="3306650" y="-3323061"/>
            <a:ext cx="244699" cy="6858000"/>
            <a:chOff x="-709" y="0"/>
            <a:chExt cx="491525" cy="6858000"/>
          </a:xfrm>
        </p:grpSpPr>
        <p:sp>
          <p:nvSpPr>
            <p:cNvPr id="59" name="Google Shape;59;p40"/>
            <p:cNvSpPr/>
            <p:nvPr/>
          </p:nvSpPr>
          <p:spPr>
            <a:xfrm>
              <a:off x="0" y="0"/>
              <a:ext cx="490816" cy="4114800"/>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40"/>
            <p:cNvSpPr/>
            <p:nvPr/>
          </p:nvSpPr>
          <p:spPr>
            <a:xfrm>
              <a:off x="0" y="4114800"/>
              <a:ext cx="49081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40"/>
            <p:cNvSpPr/>
            <p:nvPr/>
          </p:nvSpPr>
          <p:spPr>
            <a:xfrm>
              <a:off x="-709" y="5943600"/>
              <a:ext cx="49081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40"/>
            <p:cNvSpPr/>
            <p:nvPr/>
          </p:nvSpPr>
          <p:spPr>
            <a:xfrm>
              <a:off x="0" y="5029200"/>
              <a:ext cx="49081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63" name="Google Shape;63;p40"/>
          <p:cNvGrpSpPr/>
          <p:nvPr/>
        </p:nvGrpSpPr>
        <p:grpSpPr>
          <a:xfrm>
            <a:off x="11946944" y="0"/>
            <a:ext cx="244699" cy="6858000"/>
            <a:chOff x="-709" y="0"/>
            <a:chExt cx="491525" cy="6858000"/>
          </a:xfrm>
        </p:grpSpPr>
        <p:sp>
          <p:nvSpPr>
            <p:cNvPr id="64" name="Google Shape;64;p40"/>
            <p:cNvSpPr/>
            <p:nvPr/>
          </p:nvSpPr>
          <p:spPr>
            <a:xfrm>
              <a:off x="0" y="0"/>
              <a:ext cx="490816" cy="4114800"/>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40"/>
            <p:cNvSpPr/>
            <p:nvPr/>
          </p:nvSpPr>
          <p:spPr>
            <a:xfrm>
              <a:off x="0" y="4114800"/>
              <a:ext cx="49081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 name="Google Shape;66;p40"/>
            <p:cNvSpPr/>
            <p:nvPr/>
          </p:nvSpPr>
          <p:spPr>
            <a:xfrm>
              <a:off x="-709" y="5943600"/>
              <a:ext cx="49081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40"/>
            <p:cNvSpPr/>
            <p:nvPr/>
          </p:nvSpPr>
          <p:spPr>
            <a:xfrm>
              <a:off x="0" y="5029200"/>
              <a:ext cx="49081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68" name="Google Shape;68;p40"/>
          <p:cNvGrpSpPr/>
          <p:nvPr/>
        </p:nvGrpSpPr>
        <p:grpSpPr>
          <a:xfrm rot="10800000">
            <a:off x="-356" y="18864"/>
            <a:ext cx="244699" cy="6858000"/>
            <a:chOff x="-709" y="0"/>
            <a:chExt cx="491525" cy="6858000"/>
          </a:xfrm>
        </p:grpSpPr>
        <p:sp>
          <p:nvSpPr>
            <p:cNvPr id="69" name="Google Shape;69;p40"/>
            <p:cNvSpPr/>
            <p:nvPr/>
          </p:nvSpPr>
          <p:spPr>
            <a:xfrm>
              <a:off x="0" y="0"/>
              <a:ext cx="490816" cy="4114800"/>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40"/>
            <p:cNvSpPr/>
            <p:nvPr/>
          </p:nvSpPr>
          <p:spPr>
            <a:xfrm>
              <a:off x="0" y="4114800"/>
              <a:ext cx="49081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40"/>
            <p:cNvSpPr/>
            <p:nvPr/>
          </p:nvSpPr>
          <p:spPr>
            <a:xfrm>
              <a:off x="-709" y="5943600"/>
              <a:ext cx="49081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40"/>
            <p:cNvSpPr/>
            <p:nvPr/>
          </p:nvSpPr>
          <p:spPr>
            <a:xfrm>
              <a:off x="0" y="5029200"/>
              <a:ext cx="49081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3" name="Google Shape;73;p40"/>
          <p:cNvSpPr/>
          <p:nvPr/>
        </p:nvSpPr>
        <p:spPr>
          <a:xfrm rot="-5400000">
            <a:off x="7377935" y="-4587423"/>
            <a:ext cx="246888" cy="9381242"/>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74" name="Google Shape;74;p40"/>
          <p:cNvGrpSpPr/>
          <p:nvPr/>
        </p:nvGrpSpPr>
        <p:grpSpPr>
          <a:xfrm>
            <a:off x="0" y="6644302"/>
            <a:ext cx="12192000" cy="248534"/>
            <a:chOff x="0" y="6644302"/>
            <a:chExt cx="12192000" cy="248534"/>
          </a:xfrm>
        </p:grpSpPr>
        <p:sp>
          <p:nvSpPr>
            <p:cNvPr id="75" name="Google Shape;75;p40"/>
            <p:cNvSpPr/>
            <p:nvPr/>
          </p:nvSpPr>
          <p:spPr>
            <a:xfrm rot="-5400000">
              <a:off x="4600956" y="2044992"/>
              <a:ext cx="246888" cy="9448800"/>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p40"/>
            <p:cNvSpPr/>
            <p:nvPr/>
          </p:nvSpPr>
          <p:spPr>
            <a:xfrm rot="-5400000">
              <a:off x="9783827" y="6309275"/>
              <a:ext cx="24434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 name="Google Shape;77;p40"/>
            <p:cNvSpPr/>
            <p:nvPr/>
          </p:nvSpPr>
          <p:spPr>
            <a:xfrm rot="-5400000">
              <a:off x="11612627" y="6309628"/>
              <a:ext cx="24434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40"/>
            <p:cNvSpPr/>
            <p:nvPr/>
          </p:nvSpPr>
          <p:spPr>
            <a:xfrm rot="-5400000">
              <a:off x="10698227" y="6309275"/>
              <a:ext cx="24434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9" name="Google Shape;79;p40"/>
          <p:cNvSpPr txBox="1"/>
          <p:nvPr/>
        </p:nvSpPr>
        <p:spPr>
          <a:xfrm>
            <a:off x="4037888" y="6634541"/>
            <a:ext cx="411480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An Excellent Education for Every Student Every Day</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0" name="Shape 80"/>
        <p:cNvGrpSpPr/>
        <p:nvPr/>
      </p:nvGrpSpPr>
      <p:grpSpPr>
        <a:xfrm>
          <a:off x="0" y="0"/>
          <a:ext cx="0" cy="0"/>
          <a:chOff x="0" y="0"/>
          <a:chExt cx="0" cy="0"/>
        </a:xfrm>
      </p:grpSpPr>
      <p:sp>
        <p:nvSpPr>
          <p:cNvPr id="81" name="Google Shape;81;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4A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1" sz="28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3" name="Google Shape;83;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b="1" sz="28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5" name="Google Shape;85;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Logo&#10;&#10;Description automatically generated" id="86" name="Google Shape;86;p41"/>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194A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Logo&#10;&#10;Description automatically generated" id="89" name="Google Shape;89;p42"/>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0" name="Shape 90"/>
        <p:cNvGrpSpPr/>
        <p:nvPr/>
      </p:nvGrpSpPr>
      <p:grpSpPr>
        <a:xfrm>
          <a:off x="0" y="0"/>
          <a:ext cx="0" cy="0"/>
          <a:chOff x="0" y="0"/>
          <a:chExt cx="0" cy="0"/>
        </a:xfrm>
      </p:grpSpPr>
      <p:sp>
        <p:nvSpPr>
          <p:cNvPr id="91" name="Google Shape;91;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94A6B"/>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3" name="Google Shape;93;p4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descr="Logo&#10;&#10;Description automatically generated" id="94" name="Google Shape;94;p43"/>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5" name="Shape 95"/>
        <p:cNvGrpSpPr/>
        <p:nvPr/>
      </p:nvGrpSpPr>
      <p:grpSpPr>
        <a:xfrm>
          <a:off x="0" y="0"/>
          <a:ext cx="0" cy="0"/>
          <a:chOff x="0" y="0"/>
          <a:chExt cx="0" cy="0"/>
        </a:xfrm>
      </p:grpSpPr>
      <p:sp>
        <p:nvSpPr>
          <p:cNvPr id="96" name="Google Shape;96;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194A6B"/>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4"/>
          <p:cNvSpPr/>
          <p:nvPr>
            <p:ph idx="2" type="pic"/>
          </p:nvPr>
        </p:nvSpPr>
        <p:spPr>
          <a:xfrm>
            <a:off x="5183188" y="987425"/>
            <a:ext cx="6172200" cy="4873625"/>
          </a:xfrm>
          <a:prstGeom prst="rect">
            <a:avLst/>
          </a:prstGeom>
          <a:noFill/>
          <a:ln>
            <a:noFill/>
          </a:ln>
        </p:spPr>
      </p:sp>
      <p:sp>
        <p:nvSpPr>
          <p:cNvPr id="98" name="Google Shape;98;p4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descr="Logo&#10;&#10;Description automatically generated" id="99" name="Google Shape;99;p44"/>
          <p:cNvPicPr preferRelativeResize="0"/>
          <p:nvPr/>
        </p:nvPicPr>
        <p:blipFill rotWithShape="1">
          <a:blip r:embed="rId2">
            <a:alphaModFix/>
          </a:blip>
          <a:srcRect b="0" l="0" r="0" t="0"/>
          <a:stretch/>
        </p:blipFill>
        <p:spPr>
          <a:xfrm>
            <a:off x="11288048" y="6022610"/>
            <a:ext cx="852949" cy="78496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nvSpPr>
        <p:spPr>
          <a:xfrm>
            <a:off x="10404747" y="6362700"/>
            <a:ext cx="781249"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
        <p:nvSpPr>
          <p:cNvPr id="11" name="Google Shape;11;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194A6B"/>
              </a:buClr>
              <a:buSzPts val="4400"/>
              <a:buFont typeface="Calibri"/>
              <a:buNone/>
              <a:defRPr b="1" i="0" sz="4400" u="none" cap="none" strike="noStrike">
                <a:solidFill>
                  <a:srgbClr val="194A6B"/>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3" name="Google Shape;13;p34"/>
          <p:cNvGrpSpPr/>
          <p:nvPr/>
        </p:nvGrpSpPr>
        <p:grpSpPr>
          <a:xfrm rot="10800000">
            <a:off x="0" y="0"/>
            <a:ext cx="244699" cy="6858000"/>
            <a:chOff x="-709" y="0"/>
            <a:chExt cx="491525" cy="6858000"/>
          </a:xfrm>
        </p:grpSpPr>
        <p:sp>
          <p:nvSpPr>
            <p:cNvPr id="14" name="Google Shape;14;p34"/>
            <p:cNvSpPr/>
            <p:nvPr/>
          </p:nvSpPr>
          <p:spPr>
            <a:xfrm>
              <a:off x="0" y="0"/>
              <a:ext cx="490816" cy="4114800"/>
            </a:xfrm>
            <a:prstGeom prst="rect">
              <a:avLst/>
            </a:prstGeom>
            <a:solidFill>
              <a:srgbClr val="194A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 name="Google Shape;15;p34"/>
            <p:cNvSpPr/>
            <p:nvPr/>
          </p:nvSpPr>
          <p:spPr>
            <a:xfrm>
              <a:off x="0" y="4114800"/>
              <a:ext cx="490816" cy="914400"/>
            </a:xfrm>
            <a:prstGeom prst="rect">
              <a:avLst/>
            </a:prstGeom>
            <a:solidFill>
              <a:srgbClr val="3F78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 name="Google Shape;16;p34"/>
            <p:cNvSpPr/>
            <p:nvPr/>
          </p:nvSpPr>
          <p:spPr>
            <a:xfrm>
              <a:off x="-709" y="5943600"/>
              <a:ext cx="490816" cy="914400"/>
            </a:xfrm>
            <a:prstGeom prst="rect">
              <a:avLst/>
            </a:prstGeom>
            <a:solidFill>
              <a:srgbClr val="FFBF2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34"/>
            <p:cNvSpPr/>
            <p:nvPr/>
          </p:nvSpPr>
          <p:spPr>
            <a:xfrm>
              <a:off x="0" y="5029200"/>
              <a:ext cx="490816" cy="914400"/>
            </a:xfrm>
            <a:prstGeom prst="rect">
              <a:avLst/>
            </a:prstGeom>
            <a:solidFill>
              <a:srgbClr val="589C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8" name="Google Shape;18;p34"/>
          <p:cNvSpPr txBox="1"/>
          <p:nvPr/>
        </p:nvSpPr>
        <p:spPr>
          <a:xfrm rot="-5400000">
            <a:off x="-1935228" y="4662100"/>
            <a:ext cx="4114801"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An Excellent Education for Every Student Every Day</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education.alaska.gov/akstandards/Adopted-AK-SS-Standards-2024.pdf" TargetMode="External"/><Relationship Id="rId4" Type="http://schemas.openxmlformats.org/officeDocument/2006/relationships/hyperlink" Target="https://fordhaminstitute.org/sites/default/files/publication/pdfs/20210623-state-state-standards-civics-and-us-history-20210.pdf#page=45" TargetMode="External"/><Relationship Id="rId9" Type="http://schemas.openxmlformats.org/officeDocument/2006/relationships/hyperlink" Target="https://education.alaska.gov/standards/social" TargetMode="External"/><Relationship Id="rId5" Type="http://schemas.openxmlformats.org/officeDocument/2006/relationships/hyperlink" Target="https://www.air.org/our-work/education" TargetMode="External"/><Relationship Id="rId6" Type="http://schemas.openxmlformats.org/officeDocument/2006/relationships/hyperlink" Target="https://education.alaska.gov/akstandards/social/AK%20SS%20Standards%20Process%20Guide_1.2.25%20Final%20508.docx" TargetMode="External"/><Relationship Id="rId7" Type="http://schemas.openxmlformats.org/officeDocument/2006/relationships/hyperlink" Target="https://education.alaska.gov/akstandards/social/AK%20Soc%20Stu%20State%20Board%20Presentation%20Oct%202024.pptx" TargetMode="External"/><Relationship Id="rId8" Type="http://schemas.openxmlformats.org/officeDocument/2006/relationships/hyperlink" Target="https://education.alaska.gov/state_board/december-2024/4.2A%202024200287%20SS%20Regulations%20approved%20for%20notice.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education.alaska.gov/regs/filed/4aac_06.075.pdf" TargetMode="External"/><Relationship Id="rId4" Type="http://schemas.openxmlformats.org/officeDocument/2006/relationships/hyperlink" Target="https://education.alaska.gov/state_board/december-2024/4.2A%202024200287%20SS%20Regulations%20approved%20for%20notice.pdf" TargetMode="External"/><Relationship Id="rId5" Type="http://schemas.openxmlformats.org/officeDocument/2006/relationships/hyperlink" Target="https://www.breeslaw.org/about-bree-s-law"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education.alaska.gov/akstandards/social/PD/PD%20Module%201%20AK%20Standards%20_%20Instructional%20Shifts.ppt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hyperlink" Target="http://www.nysed.gov/common/nysed/files/programs/curriculum-instruction/nys-ss-field-guide.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education.alaska.gov/akstandards/Adopted-AK-SS-Standards-2024.pdf" TargetMode="External"/><Relationship Id="rId4" Type="http://schemas.openxmlformats.org/officeDocument/2006/relationships/hyperlink" Target="https://education.alaska.gov/akstandards/social/PD/PD%20Module%201%20AK%20Standards%20_%20Instructional%20Shifts.pptx" TargetMode="External"/><Relationship Id="rId5" Type="http://schemas.openxmlformats.org/officeDocument/2006/relationships/hyperlink" Target="https://education.alaska.gov/akstandards/social/Checklist%20Implementation%20First%20Steps%20-%20AK%20Soc%20Stu%20Standards.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png"/><Relationship Id="rId4" Type="http://schemas.openxmlformats.org/officeDocument/2006/relationships/hyperlink" Target="https://www.trevormackenzie.com/elevate-resource" TargetMode="External"/><Relationship Id="rId5" Type="http://schemas.openxmlformats.org/officeDocument/2006/relationships/hyperlink" Target="https://www.trevormackenzie.com/elevate-resourc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hyperlink" Target="https://keystoliteracy.com/blog/differentiated-literacy-instruction-i-we-you/" TargetMode="External"/><Relationship Id="rId4" Type="http://schemas.openxmlformats.org/officeDocument/2006/relationships/image" Target="../media/image15.png"/><Relationship Id="rId5"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socialstudies.org/sites/default/files/c3/C3-Framework-for-Social-Studies.pdf" TargetMode="External"/><Relationship Id="rId4" Type="http://schemas.openxmlformats.org/officeDocument/2006/relationships/image" Target="../media/image4.jpg"/><Relationship Id="rId5"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7.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hyperlink" Target="https://www.inquired.org/post/what-is-informed-actio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https://education.alaska.gov/akstandards/Adopted-AK-SS-Standards-2024.pdf" TargetMode="External"/><Relationship Id="rId4" Type="http://schemas.openxmlformats.org/officeDocument/2006/relationships/hyperlink" Target="https://education.alaska.gov/akstandards/social/PD/PD%20Module%201%20AK%20Standards%20_%20Instructional%20Shifts.pptx" TargetMode="External"/><Relationship Id="rId5" Type="http://schemas.openxmlformats.org/officeDocument/2006/relationships/hyperlink" Target="https://education.alaska.gov/akstandards/social/Checklist%20Implementation%20First%20Steps%20-%20AK%20Soc%20Stu%20Standards.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education.alaska.gov/akstandards/social/Checklist%20Implementation%20First%20Steps%20-%20AK%20Soc%20Stu%20Standards.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s://education.alaska.gov/standards/social" TargetMode="Externa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0.png"/><Relationship Id="rId4" Type="http://schemas.openxmlformats.org/officeDocument/2006/relationships/hyperlink" Target="https://education.alaska.gov/akstandards/social/Checklist%20Implementation%20First%20Steps%20-%20AK%20Soc%20Stu%20Standards.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education.alaska.gov/akstandards/Adopted-AK-SS-Standards-2024.pdf" TargetMode="External"/><Relationship Id="rId4" Type="http://schemas.openxmlformats.org/officeDocument/2006/relationships/hyperlink" Target="https://education.alaska.gov/akstandards/social/Checklist%20Implementation%20First%20Steps%20-%20AK%20Soc%20Stu%20Standards.pdf" TargetMode="External"/><Relationship Id="rId5"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s://education.alaska.gov/standards/social" TargetMode="External"/><Relationship Id="rId4" Type="http://schemas.openxmlformats.org/officeDocument/2006/relationships/hyperlink" Target="https://education.alaska.gov/akstandards/social/Checklist%20Implementation%20First%20Steps%20-%20AK%20Soc%20Stu%20Standards.pdf" TargetMode="External"/><Relationship Id="rId5"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s://education.alaska.gov/standards/social" TargetMode="External"/><Relationship Id="rId4" Type="http://schemas.openxmlformats.org/officeDocument/2006/relationships/hyperlink" Target="https://education.alaska.gov/akstandards/social/Checklist%20Implementation%20First%20Steps%20-%20AK%20Soc%20Stu%20Standards.pdf" TargetMode="External"/><Relationship Id="rId5" Type="http://schemas.openxmlformats.org/officeDocument/2006/relationships/image" Target="../media/image1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s://education.alaska.gov/akstandards/social/PD/PD%20Module%201%20AK%20Standards%20_%20Instructional%20Shifts.pdf" TargetMode="External"/><Relationship Id="rId4" Type="http://schemas.openxmlformats.org/officeDocument/2006/relationships/hyperlink" Target="https://education.alaska.gov/akstandards/social/Checklist%20Implementation%20First%20Steps%20-%20AK%20Soc%20Stu%20Standards.pdf" TargetMode="External"/><Relationship Id="rId5"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s://education.alaska.gov/akstandards/social/Checklist%20Implementation%20First%20Steps%20-%20AK%20Soc%20Stu%20Standards.pdf" TargetMode="External"/><Relationship Id="rId4" Type="http://schemas.openxmlformats.org/officeDocument/2006/relationships/hyperlink" Target="https://education.alaska.gov/akstandards/social/Checklist%20Implementation%20First%20Steps%20-%20AK%20Soc%20Stu%20Standards.pdf" TargetMode="External"/><Relationship Id="rId5"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mailto:curtis.Jensen@alaska.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education.alaska.gov/standards/socia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education.alaska.gov/akstandards/social/PD/PD%20Module%201%20AK%20Standards%20_%20Instructional%20Shifts.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education.alaska.gov/akstandards/Adopted-AK-SS-Standards-2024.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education.alaska.gov/akstandards/Adopted-AK-SS-Standards-2024.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ctrTitle"/>
          </p:nvPr>
        </p:nvSpPr>
        <p:spPr>
          <a:xfrm>
            <a:off x="900363" y="1232729"/>
            <a:ext cx="10391274" cy="3006761"/>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SzPct val="111111"/>
              <a:buNone/>
            </a:pPr>
            <a:br>
              <a:rPr lang="en-US"/>
            </a:br>
            <a:br>
              <a:rPr b="0" lang="en-US"/>
            </a:br>
            <a:r>
              <a:rPr b="1" i="1" lang="en-US" sz="1800" u="none" strike="noStrike">
                <a:solidFill>
                  <a:srgbClr val="FF0000"/>
                </a:solidFill>
                <a:latin typeface="Calibri"/>
                <a:ea typeface="Calibri"/>
                <a:cs typeface="Calibri"/>
                <a:sym typeface="Calibri"/>
              </a:rPr>
              <a:t>* This Webinar is Being Recorded *</a:t>
            </a:r>
            <a:br>
              <a:rPr lang="en-US"/>
            </a:br>
            <a:r>
              <a:rPr lang="en-US"/>
              <a:t>Webinar: Overview </a:t>
            </a:r>
            <a:endParaRPr/>
          </a:p>
          <a:p>
            <a:pPr indent="0" lvl="0" marL="0" rtl="0" algn="ctr">
              <a:lnSpc>
                <a:spcPct val="90000"/>
              </a:lnSpc>
              <a:spcBef>
                <a:spcPts val="0"/>
              </a:spcBef>
              <a:spcAft>
                <a:spcPts val="0"/>
              </a:spcAft>
              <a:buSzPct val="111111"/>
              <a:buNone/>
            </a:pPr>
            <a:r>
              <a:rPr lang="en-US"/>
              <a:t>of the Newly Adopted </a:t>
            </a:r>
            <a:br>
              <a:rPr lang="en-US"/>
            </a:br>
            <a:r>
              <a:rPr lang="en-US"/>
              <a:t>Alaska Social Studies Standards</a:t>
            </a:r>
            <a:br>
              <a:rPr lang="en-US"/>
            </a:br>
            <a:endParaRPr/>
          </a:p>
        </p:txBody>
      </p:sp>
      <p:sp>
        <p:nvSpPr>
          <p:cNvPr id="122" name="Google Shape;122;p1"/>
          <p:cNvSpPr txBox="1"/>
          <p:nvPr>
            <p:ph idx="1" type="subTitle"/>
          </p:nvPr>
        </p:nvSpPr>
        <p:spPr>
          <a:xfrm>
            <a:off x="900363" y="3607650"/>
            <a:ext cx="103632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a:t>Alaska Department of Education and Early Development</a:t>
            </a:r>
            <a:endParaRPr/>
          </a:p>
          <a:p>
            <a:pPr indent="0" lvl="0" marL="0" rtl="0" algn="ctr">
              <a:lnSpc>
                <a:spcPct val="90000"/>
              </a:lnSpc>
              <a:spcBef>
                <a:spcPts val="1000"/>
              </a:spcBef>
              <a:spcAft>
                <a:spcPts val="0"/>
              </a:spcAft>
              <a:buClr>
                <a:schemeClr val="dk1"/>
              </a:buClr>
              <a:buSzPts val="2000"/>
              <a:buNone/>
            </a:pPr>
            <a:r>
              <a:rPr lang="en-US" sz="2000"/>
              <a:t>Curtis Jensen, ELA / Social Studies Content Specialist</a:t>
            </a:r>
            <a:endParaRPr/>
          </a:p>
          <a:p>
            <a:pPr indent="0" lvl="0" marL="0" rtl="0" algn="ctr">
              <a:lnSpc>
                <a:spcPct val="90000"/>
              </a:lnSpc>
              <a:spcBef>
                <a:spcPts val="1000"/>
              </a:spcBef>
              <a:spcAft>
                <a:spcPts val="0"/>
              </a:spcAft>
              <a:buClr>
                <a:schemeClr val="dk1"/>
              </a:buClr>
              <a:buSzPts val="2000"/>
              <a:buNone/>
            </a:pPr>
            <a:r>
              <a:rPr lang="en-US" sz="2000"/>
              <a:t>March </a:t>
            </a:r>
            <a:r>
              <a:rPr lang="en-US" sz="2000"/>
              <a:t>2025</a:t>
            </a:r>
            <a:endParaRPr/>
          </a:p>
        </p:txBody>
      </p:sp>
      <p:sp>
        <p:nvSpPr>
          <p:cNvPr id="123" name="Google Shape;123;p1"/>
          <p:cNvSpPr txBox="1"/>
          <p:nvPr/>
        </p:nvSpPr>
        <p:spPr>
          <a:xfrm>
            <a:off x="3028950" y="3238318"/>
            <a:ext cx="610602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124" name="Google Shape;124;p1"/>
          <p:cNvSpPr txBox="1"/>
          <p:nvPr/>
        </p:nvSpPr>
        <p:spPr>
          <a:xfrm>
            <a:off x="3028950" y="3238318"/>
            <a:ext cx="610602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125" name="Google Shape;125;p1"/>
          <p:cNvSpPr txBox="1"/>
          <p:nvPr/>
        </p:nvSpPr>
        <p:spPr>
          <a:xfrm>
            <a:off x="3028950" y="3317222"/>
            <a:ext cx="610602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7"/>
          <p:cNvSpPr txBox="1"/>
          <p:nvPr>
            <p:ph type="title"/>
          </p:nvPr>
        </p:nvSpPr>
        <p:spPr>
          <a:xfrm>
            <a:off x="502799" y="0"/>
            <a:ext cx="5178000" cy="2101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100000"/>
              <a:buFont typeface="Calibri"/>
              <a:buNone/>
            </a:pPr>
            <a:r>
              <a:rPr lang="en-US"/>
              <a:t>Alaska State Board of Education has adopted new </a:t>
            </a:r>
            <a:r>
              <a:rPr lang="en-US" u="sng">
                <a:solidFill>
                  <a:schemeClr val="hlink"/>
                </a:solidFill>
                <a:hlinkClick r:id="rId3"/>
              </a:rPr>
              <a:t>Alaska Social Studies Standards</a:t>
            </a:r>
            <a:endParaRPr/>
          </a:p>
        </p:txBody>
      </p:sp>
      <p:sp>
        <p:nvSpPr>
          <p:cNvPr id="188" name="Google Shape;188;p7"/>
          <p:cNvSpPr txBox="1"/>
          <p:nvPr>
            <p:ph idx="1" type="body"/>
          </p:nvPr>
        </p:nvSpPr>
        <p:spPr>
          <a:xfrm>
            <a:off x="348409" y="2549086"/>
            <a:ext cx="5178000" cy="44286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1000"/>
              </a:spcBef>
              <a:spcAft>
                <a:spcPts val="0"/>
              </a:spcAft>
              <a:buClr>
                <a:schemeClr val="dk1"/>
              </a:buClr>
              <a:buSzPts val="3200"/>
              <a:buFont typeface="Arial"/>
              <a:buChar char="•"/>
            </a:pPr>
            <a:r>
              <a:rPr lang="en-US" sz="2800"/>
              <a:t>1998 Original Social Studies Standards are adopted (regulation)</a:t>
            </a:r>
            <a:endParaRPr/>
          </a:p>
          <a:p>
            <a:pPr indent="-342900" lvl="0" marL="342900" rtl="0" algn="l">
              <a:lnSpc>
                <a:spcPct val="90000"/>
              </a:lnSpc>
              <a:spcBef>
                <a:spcPts val="1000"/>
              </a:spcBef>
              <a:spcAft>
                <a:spcPts val="0"/>
              </a:spcAft>
              <a:buClr>
                <a:schemeClr val="dk1"/>
              </a:buClr>
              <a:buSzPts val="3200"/>
              <a:buFont typeface="Arial"/>
              <a:buChar char="•"/>
            </a:pPr>
            <a:r>
              <a:rPr lang="en-US" sz="2800"/>
              <a:t>Feb 2021: Review process begins for AK Social Studies Standards</a:t>
            </a:r>
            <a:endParaRPr/>
          </a:p>
          <a:p>
            <a:pPr indent="-342900" lvl="0" marL="342900" rtl="0" algn="l">
              <a:lnSpc>
                <a:spcPct val="90000"/>
              </a:lnSpc>
              <a:spcBef>
                <a:spcPts val="1000"/>
              </a:spcBef>
              <a:spcAft>
                <a:spcPts val="0"/>
              </a:spcAft>
              <a:buClr>
                <a:schemeClr val="dk1"/>
              </a:buClr>
              <a:buSzPts val="3200"/>
              <a:buFont typeface="Arial"/>
              <a:buChar char="•"/>
            </a:pPr>
            <a:r>
              <a:rPr lang="en-US" sz="2800"/>
              <a:t>June 2021: </a:t>
            </a:r>
            <a:r>
              <a:rPr lang="en-US" sz="2800" u="sng">
                <a:solidFill>
                  <a:schemeClr val="hlink"/>
                </a:solidFill>
                <a:hlinkClick r:id="rId4"/>
              </a:rPr>
              <a:t>Fordham National Social Studies Standards Report Released: AK receives F’s</a:t>
            </a:r>
            <a:endParaRPr/>
          </a:p>
          <a:p>
            <a:pPr indent="0" lvl="0" marL="0" marR="0" rtl="0" algn="l">
              <a:lnSpc>
                <a:spcPct val="90000"/>
              </a:lnSpc>
              <a:spcBef>
                <a:spcPts val="1000"/>
              </a:spcBef>
              <a:spcAft>
                <a:spcPts val="0"/>
              </a:spcAft>
              <a:buClr>
                <a:schemeClr val="dk1"/>
              </a:buClr>
              <a:buSzPts val="2400"/>
              <a:buFont typeface="Arial"/>
              <a:buNone/>
            </a:pPr>
            <a:r>
              <a:t/>
            </a:r>
            <a:endParaRPr sz="28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2400"/>
              <a:buNone/>
            </a:pPr>
            <a:r>
              <a:t/>
            </a:r>
            <a:endParaRPr/>
          </a:p>
        </p:txBody>
      </p:sp>
      <p:sp>
        <p:nvSpPr>
          <p:cNvPr id="189" name="Google Shape;189;p7"/>
          <p:cNvSpPr txBox="1"/>
          <p:nvPr/>
        </p:nvSpPr>
        <p:spPr>
          <a:xfrm>
            <a:off x="5680801" y="0"/>
            <a:ext cx="6162900" cy="6494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1000"/>
              </a:spcBef>
              <a:spcAft>
                <a:spcPts val="0"/>
              </a:spcAft>
              <a:buClr>
                <a:schemeClr val="dk1"/>
              </a:buClr>
              <a:buSzPts val="3200"/>
              <a:buFont typeface="Arial"/>
              <a:buChar char="•"/>
            </a:pPr>
            <a:r>
              <a:rPr b="0" i="0" lang="en-US" sz="2400" u="none" cap="none" strike="noStrike">
                <a:solidFill>
                  <a:srgbClr val="000000"/>
                </a:solidFill>
                <a:latin typeface="Arial"/>
                <a:ea typeface="Arial"/>
                <a:cs typeface="Arial"/>
                <a:sym typeface="Arial"/>
              </a:rPr>
              <a:t>2023 AK DEED partners with </a:t>
            </a:r>
            <a:r>
              <a:rPr b="0" i="0" lang="en-US" sz="2400" u="sng" cap="none" strike="noStrike">
                <a:solidFill>
                  <a:srgbClr val="000000"/>
                </a:solidFill>
                <a:latin typeface="Arial"/>
                <a:ea typeface="Arial"/>
                <a:cs typeface="Arial"/>
                <a:sym typeface="Arial"/>
                <a:hlinkClick r:id="rId5">
                  <a:extLst>
                    <a:ext uri="{A12FA001-AC4F-418D-AE19-62706E023703}">
                      <ahyp:hlinkClr val="tx"/>
                    </a:ext>
                  </a:extLst>
                </a:hlinkClick>
              </a:rPr>
              <a:t>American Institutes for Research</a:t>
            </a:r>
            <a:r>
              <a:rPr b="0" i="0" lang="en-US" sz="2400" u="none" cap="none" strike="noStrike">
                <a:solidFill>
                  <a:srgbClr val="000000"/>
                </a:solidFill>
                <a:latin typeface="Arial"/>
                <a:ea typeface="Arial"/>
                <a:cs typeface="Arial"/>
                <a:sym typeface="Arial"/>
              </a:rPr>
              <a:t> to develop new Alaska Social Studies Standards</a:t>
            </a:r>
            <a:endParaRPr/>
          </a:p>
          <a:p>
            <a:pPr indent="-342900" lvl="1" marL="800100" marR="0" rtl="0" algn="l">
              <a:lnSpc>
                <a:spcPct val="100000"/>
              </a:lnSpc>
              <a:spcBef>
                <a:spcPts val="1000"/>
              </a:spcBef>
              <a:spcAft>
                <a:spcPts val="0"/>
              </a:spcAft>
              <a:buClr>
                <a:srgbClr val="000000"/>
              </a:buClr>
              <a:buSzPts val="3200"/>
              <a:buFont typeface="Arial"/>
              <a:buChar char="•"/>
            </a:pPr>
            <a:r>
              <a:rPr b="0" i="0" lang="en-US" sz="2000" u="none" cap="none" strike="noStrike">
                <a:solidFill>
                  <a:srgbClr val="000000"/>
                </a:solidFill>
                <a:latin typeface="Arial"/>
                <a:ea typeface="Arial"/>
                <a:cs typeface="Arial"/>
                <a:sym typeface="Arial"/>
              </a:rPr>
              <a:t>Process includes multiple working groups comprised of Alaska Educators and statewide partners.</a:t>
            </a:r>
            <a:endParaRPr/>
          </a:p>
          <a:p>
            <a:pPr indent="-342900" lvl="1" marL="800100" marR="0" rtl="0" algn="l">
              <a:lnSpc>
                <a:spcPct val="100000"/>
              </a:lnSpc>
              <a:spcBef>
                <a:spcPts val="1000"/>
              </a:spcBef>
              <a:spcAft>
                <a:spcPts val="0"/>
              </a:spcAft>
              <a:buClr>
                <a:srgbClr val="000000"/>
              </a:buClr>
              <a:buSzPts val="3200"/>
              <a:buFont typeface="Arial"/>
              <a:buChar char="•"/>
            </a:pPr>
            <a:r>
              <a:rPr b="0" i="0" lang="en-US" sz="2000" u="none" cap="none" strike="noStrike">
                <a:solidFill>
                  <a:srgbClr val="000000"/>
                </a:solidFill>
                <a:latin typeface="Arial"/>
                <a:ea typeface="Arial"/>
                <a:cs typeface="Arial"/>
                <a:sym typeface="Arial"/>
              </a:rPr>
              <a:t>For more info: AK Soc Stu Standards </a:t>
            </a:r>
            <a:r>
              <a:rPr b="0" i="0" lang="en-US" sz="2000" u="sng" cap="none" strike="noStrike">
                <a:solidFill>
                  <a:srgbClr val="000000"/>
                </a:solidFill>
                <a:latin typeface="Arial"/>
                <a:ea typeface="Arial"/>
                <a:cs typeface="Arial"/>
                <a:sym typeface="Arial"/>
                <a:hlinkClick r:id="rId6">
                  <a:extLst>
                    <a:ext uri="{A12FA001-AC4F-418D-AE19-62706E023703}">
                      <ahyp:hlinkClr val="tx"/>
                    </a:ext>
                  </a:extLst>
                </a:hlinkClick>
              </a:rPr>
              <a:t>Process Writing Guide</a:t>
            </a:r>
            <a:endParaRPr b="0" i="0" sz="20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3200"/>
              <a:buFont typeface="Arial"/>
              <a:buChar char="•"/>
            </a:pPr>
            <a:r>
              <a:rPr b="0" i="0" lang="en-US" sz="2400" u="none" cap="none" strike="noStrike">
                <a:solidFill>
                  <a:srgbClr val="000000"/>
                </a:solidFill>
                <a:latin typeface="Arial"/>
                <a:ea typeface="Arial"/>
                <a:cs typeface="Arial"/>
                <a:sym typeface="Arial"/>
              </a:rPr>
              <a:t>Oct 9, 2024: draft standards presented to State Board of Ed (worth reviewing: </a:t>
            </a:r>
            <a:r>
              <a:rPr b="0" i="0" lang="en-US" sz="2400" u="sng" cap="none" strike="noStrike">
                <a:solidFill>
                  <a:schemeClr val="hlink"/>
                </a:solidFill>
                <a:latin typeface="Arial"/>
                <a:ea typeface="Arial"/>
                <a:cs typeface="Arial"/>
                <a:sym typeface="Arial"/>
                <a:hlinkClick r:id="rId7"/>
              </a:rPr>
              <a:t>Oct 9 Board Presentation</a:t>
            </a:r>
            <a:r>
              <a:rPr b="0" i="0" lang="en-US" sz="2400" u="none" cap="none" strike="noStrike">
                <a:solidFill>
                  <a:srgbClr val="000000"/>
                </a:solidFill>
                <a:latin typeface="Arial"/>
                <a:ea typeface="Arial"/>
                <a:cs typeface="Arial"/>
                <a:sym typeface="Arial"/>
              </a:rPr>
              <a:t>)</a:t>
            </a:r>
            <a:endParaRPr/>
          </a:p>
          <a:p>
            <a:pPr indent="-342900" lvl="0" marL="342900" marR="0" rtl="0" algn="l">
              <a:lnSpc>
                <a:spcPct val="90000"/>
              </a:lnSpc>
              <a:spcBef>
                <a:spcPts val="1000"/>
              </a:spcBef>
              <a:spcAft>
                <a:spcPts val="0"/>
              </a:spcAft>
              <a:buClr>
                <a:schemeClr val="dk1"/>
              </a:buClr>
              <a:buSzPts val="3200"/>
              <a:buFont typeface="Arial"/>
              <a:buChar char="•"/>
            </a:pPr>
            <a:r>
              <a:rPr b="0" i="0" lang="en-US" sz="2400" u="none" cap="none" strike="noStrike">
                <a:solidFill>
                  <a:srgbClr val="000000"/>
                </a:solidFill>
                <a:latin typeface="Arial"/>
                <a:ea typeface="Arial"/>
                <a:cs typeface="Arial"/>
                <a:sym typeface="Arial"/>
              </a:rPr>
              <a:t>Dec 5, 2024: </a:t>
            </a:r>
            <a:r>
              <a:rPr b="0" i="0" lang="en-US" sz="2400" u="sng" cap="none" strike="noStrike">
                <a:solidFill>
                  <a:schemeClr val="hlink"/>
                </a:solidFill>
                <a:latin typeface="Arial"/>
                <a:ea typeface="Arial"/>
                <a:cs typeface="Arial"/>
                <a:sym typeface="Arial"/>
                <a:hlinkClick r:id="rId8"/>
              </a:rPr>
              <a:t>AK State Board of Ed adopts new Soc Stu standards</a:t>
            </a:r>
            <a:endParaRPr b="0" i="0" sz="2400" u="none" cap="none" strike="noStrike">
              <a:solidFill>
                <a:srgbClr val="000000"/>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3200"/>
              <a:buFont typeface="Arial"/>
              <a:buChar char="•"/>
            </a:pPr>
            <a:r>
              <a:rPr b="0" i="0" lang="en-US" sz="2400" u="none" cap="none" strike="noStrike">
                <a:solidFill>
                  <a:srgbClr val="000000"/>
                </a:solidFill>
                <a:latin typeface="Arial"/>
                <a:ea typeface="Arial"/>
                <a:cs typeface="Arial"/>
                <a:sym typeface="Arial"/>
              </a:rPr>
              <a:t>Jan 2025: </a:t>
            </a:r>
            <a:r>
              <a:rPr b="0" i="0" lang="en-US" sz="2400" u="sng" cap="none" strike="noStrike">
                <a:solidFill>
                  <a:schemeClr val="hlink"/>
                </a:solidFill>
                <a:latin typeface="Arial"/>
                <a:ea typeface="Arial"/>
                <a:cs typeface="Arial"/>
                <a:sym typeface="Arial"/>
                <a:hlinkClick r:id="rId9"/>
              </a:rPr>
              <a:t>AK Social Studies Standards Toolkit</a:t>
            </a:r>
            <a:r>
              <a:rPr b="0" i="0" lang="en-US" sz="2400" u="none" cap="none" strike="noStrike">
                <a:solidFill>
                  <a:srgbClr val="000000"/>
                </a:solidFill>
                <a:latin typeface="Arial"/>
                <a:ea typeface="Arial"/>
                <a:cs typeface="Arial"/>
                <a:sym typeface="Arial"/>
              </a:rPr>
              <a:t> roll out begins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6"/>
          <p:cNvSpPr txBox="1"/>
          <p:nvPr>
            <p:ph type="title"/>
          </p:nvPr>
        </p:nvSpPr>
        <p:spPr>
          <a:xfrm>
            <a:off x="225275" y="168875"/>
            <a:ext cx="3073200" cy="446940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194A6B"/>
              </a:buClr>
              <a:buSzPts val="4400"/>
              <a:buFont typeface="Calibri"/>
              <a:buNone/>
            </a:pPr>
            <a:r>
              <a:rPr lang="en-US"/>
              <a:t>EWG Workgroup District</a:t>
            </a:r>
            <a:endParaRPr/>
          </a:p>
        </p:txBody>
      </p:sp>
      <p:pic>
        <p:nvPicPr>
          <p:cNvPr id="195" name="Google Shape;195;p6"/>
          <p:cNvPicPr preferRelativeResize="0"/>
          <p:nvPr/>
        </p:nvPicPr>
        <p:blipFill rotWithShape="1">
          <a:blip r:embed="rId3">
            <a:alphaModFix/>
          </a:blip>
          <a:srcRect b="0" l="0" r="0" t="0"/>
          <a:stretch/>
        </p:blipFill>
        <p:spPr>
          <a:xfrm>
            <a:off x="3622061" y="248450"/>
            <a:ext cx="8041865" cy="4469400"/>
          </a:xfrm>
          <a:prstGeom prst="rect">
            <a:avLst/>
          </a:prstGeom>
          <a:noFill/>
          <a:ln>
            <a:noFill/>
          </a:ln>
        </p:spPr>
      </p:pic>
      <p:sp>
        <p:nvSpPr>
          <p:cNvPr id="196" name="Google Shape;196;p6"/>
          <p:cNvSpPr txBox="1"/>
          <p:nvPr/>
        </p:nvSpPr>
        <p:spPr>
          <a:xfrm>
            <a:off x="1020431" y="4950368"/>
            <a:ext cx="9344100" cy="1644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0" i="1" lang="en-US" sz="1800" u="none" cap="none" strike="noStrike">
                <a:solidFill>
                  <a:schemeClr val="dk1"/>
                </a:solidFill>
                <a:latin typeface="Arial"/>
                <a:ea typeface="Arial"/>
                <a:cs typeface="Arial"/>
                <a:sym typeface="Arial"/>
              </a:rPr>
              <a:t>“… A diverse group of individuals that represented a wide variety of experiences and perspectives in Alaska were involved throughout the standards revision process. Participants represented the following towns/cities: Anchor Point, Soldotna, Anchorage, Eagle River, Chevak, Teller, Juneau, Metlakatla, Fairbanks, King Cove, Chugiak, and North Pole.”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8"/>
          <p:cNvSpPr txBox="1"/>
          <p:nvPr>
            <p:ph type="title"/>
          </p:nvPr>
        </p:nvSpPr>
        <p:spPr>
          <a:xfrm>
            <a:off x="838200" y="365125"/>
            <a:ext cx="10700657" cy="109426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AK Education: Regulation vs Statute</a:t>
            </a:r>
            <a:endParaRPr/>
          </a:p>
        </p:txBody>
      </p:sp>
      <p:sp>
        <p:nvSpPr>
          <p:cNvPr id="202" name="Google Shape;202;p8"/>
          <p:cNvSpPr txBox="1"/>
          <p:nvPr>
            <p:ph idx="1" type="body"/>
          </p:nvPr>
        </p:nvSpPr>
        <p:spPr>
          <a:xfrm>
            <a:off x="631945" y="1459392"/>
            <a:ext cx="4735185" cy="321754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b="1" lang="en-US"/>
              <a:t>*Regulation: </a:t>
            </a:r>
            <a:endParaRPr/>
          </a:p>
          <a:p>
            <a:pPr indent="0" lvl="0" marL="0" rtl="0" algn="l">
              <a:lnSpc>
                <a:spcPct val="90000"/>
              </a:lnSpc>
              <a:spcBef>
                <a:spcPts val="1000"/>
              </a:spcBef>
              <a:spcAft>
                <a:spcPts val="0"/>
              </a:spcAft>
              <a:buClr>
                <a:schemeClr val="dk1"/>
              </a:buClr>
              <a:buSzPct val="100000"/>
              <a:buNone/>
            </a:pPr>
            <a:r>
              <a:rPr lang="en-US"/>
              <a:t>Regulations are passed by AK State Board of Education</a:t>
            </a:r>
            <a:endParaRPr/>
          </a:p>
          <a:p>
            <a:pPr indent="0" lvl="0" marL="0" rtl="0" algn="l">
              <a:lnSpc>
                <a:spcPct val="90000"/>
              </a:lnSpc>
              <a:spcBef>
                <a:spcPts val="1000"/>
              </a:spcBef>
              <a:spcAft>
                <a:spcPts val="0"/>
              </a:spcAft>
              <a:buClr>
                <a:schemeClr val="dk1"/>
              </a:buClr>
              <a:buSzPct val="100000"/>
              <a:buNone/>
            </a:pPr>
            <a:r>
              <a:rPr lang="en-US"/>
              <a:t>Examples:</a:t>
            </a:r>
            <a:endParaRPr/>
          </a:p>
          <a:p>
            <a:pPr indent="0" lvl="0" marL="0" rtl="0" algn="l">
              <a:lnSpc>
                <a:spcPct val="90000"/>
              </a:lnSpc>
              <a:spcBef>
                <a:spcPts val="1000"/>
              </a:spcBef>
              <a:spcAft>
                <a:spcPts val="0"/>
              </a:spcAft>
              <a:buClr>
                <a:schemeClr val="dk1"/>
              </a:buClr>
              <a:buSzPct val="100000"/>
              <a:buNone/>
            </a:pPr>
            <a:r>
              <a:rPr lang="en-US" u="sng">
                <a:solidFill>
                  <a:schemeClr val="hlink"/>
                </a:solidFill>
                <a:hlinkClick r:id="rId3"/>
              </a:rPr>
              <a:t>AK Studies Requirement</a:t>
            </a:r>
            <a:endParaRPr/>
          </a:p>
          <a:p>
            <a:pPr indent="0" lvl="0" marL="0" rtl="0" algn="l">
              <a:lnSpc>
                <a:spcPct val="90000"/>
              </a:lnSpc>
              <a:spcBef>
                <a:spcPts val="1000"/>
              </a:spcBef>
              <a:spcAft>
                <a:spcPts val="0"/>
              </a:spcAft>
              <a:buClr>
                <a:schemeClr val="dk1"/>
              </a:buClr>
              <a:buSzPct val="100000"/>
              <a:buNone/>
            </a:pPr>
            <a:r>
              <a:rPr lang="en-US" u="sng">
                <a:solidFill>
                  <a:schemeClr val="hlink"/>
                </a:solidFill>
                <a:hlinkClick r:id="rId4"/>
              </a:rPr>
              <a:t>New AK Soc Stu Standards</a:t>
            </a:r>
            <a:endParaRPr/>
          </a:p>
        </p:txBody>
      </p:sp>
      <p:sp>
        <p:nvSpPr>
          <p:cNvPr id="203" name="Google Shape;203;p8"/>
          <p:cNvSpPr txBox="1"/>
          <p:nvPr/>
        </p:nvSpPr>
        <p:spPr>
          <a:xfrm>
            <a:off x="6328612" y="1459392"/>
            <a:ext cx="6002780" cy="4342694"/>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0"/>
              </a:spcBef>
              <a:spcAft>
                <a:spcPts val="0"/>
              </a:spcAft>
              <a:buClr>
                <a:schemeClr val="dk1"/>
              </a:buClr>
              <a:buSzPct val="100000"/>
              <a:buFont typeface="Arial"/>
              <a:buNone/>
            </a:pPr>
            <a:r>
              <a:rPr b="1" i="0" lang="en-US" sz="3200" u="none" cap="none" strike="noStrike">
                <a:solidFill>
                  <a:schemeClr val="dk1"/>
                </a:solidFill>
                <a:latin typeface="Calibri"/>
                <a:ea typeface="Calibri"/>
                <a:cs typeface="Calibri"/>
                <a:sym typeface="Calibri"/>
              </a:rPr>
              <a:t>*Statute: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0" i="0" lang="en-US" sz="3200" u="none" cap="none" strike="noStrike">
                <a:solidFill>
                  <a:schemeClr val="dk1"/>
                </a:solidFill>
                <a:latin typeface="Calibri"/>
                <a:ea typeface="Calibri"/>
                <a:cs typeface="Calibri"/>
                <a:sym typeface="Calibri"/>
              </a:rPr>
              <a:t>State Law passed by:</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0" i="0" lang="en-US" sz="3200" u="none" cap="none" strike="noStrike">
                <a:solidFill>
                  <a:schemeClr val="dk1"/>
                </a:solidFill>
                <a:latin typeface="Calibri"/>
                <a:ea typeface="Calibri"/>
                <a:cs typeface="Calibri"/>
                <a:sym typeface="Calibri"/>
              </a:rPr>
              <a:t>3 readings in both houses (legislature and senate)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0" i="0" lang="en-US" sz="3200" u="none" cap="none" strike="noStrike">
                <a:solidFill>
                  <a:schemeClr val="dk1"/>
                </a:solidFill>
                <a:latin typeface="Calibri"/>
                <a:ea typeface="Calibri"/>
                <a:cs typeface="Calibri"/>
                <a:sym typeface="Calibri"/>
              </a:rPr>
              <a:t>Signed by governor (or not)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0" i="0" lang="en-US" sz="3200" u="none" cap="none" strike="noStrike">
                <a:solidFill>
                  <a:schemeClr val="dk1"/>
                </a:solidFill>
                <a:latin typeface="Calibri"/>
                <a:ea typeface="Calibri"/>
                <a:cs typeface="Calibri"/>
                <a:sym typeface="Calibri"/>
              </a:rPr>
              <a:t>Bill &gt; Act &gt; Law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0" i="0" lang="en-US" sz="3200" u="none" cap="none" strike="noStrike">
                <a:solidFill>
                  <a:schemeClr val="dk1"/>
                </a:solidFill>
                <a:latin typeface="Calibri"/>
                <a:ea typeface="Calibri"/>
                <a:cs typeface="Calibri"/>
                <a:sym typeface="Calibri"/>
              </a:rPr>
              <a:t>Examples in AK Education:</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0" i="0" lang="en-US" sz="3200" u="sng" cap="none" strike="noStrike">
                <a:solidFill>
                  <a:schemeClr val="dk1"/>
                </a:solidFill>
                <a:latin typeface="Calibri"/>
                <a:ea typeface="Calibri"/>
                <a:cs typeface="Calibri"/>
                <a:sym typeface="Calibri"/>
                <a:hlinkClick r:id="rId5">
                  <a:extLst>
                    <a:ext uri="{A12FA001-AC4F-418D-AE19-62706E023703}">
                      <ahyp:hlinkClr val="tx"/>
                    </a:ext>
                  </a:extLst>
                </a:hlinkClick>
              </a:rPr>
              <a:t>- Bree’s Law</a:t>
            </a:r>
            <a:endParaRPr b="0" i="0" sz="32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rPr b="0" i="0" lang="en-US" sz="3200" u="none" cap="none" strike="noStrike">
                <a:solidFill>
                  <a:schemeClr val="dk1"/>
                </a:solidFill>
                <a:latin typeface="Calibri"/>
                <a:ea typeface="Calibri"/>
                <a:cs typeface="Calibri"/>
                <a:sym typeface="Calibri"/>
              </a:rPr>
              <a:t>- AK Reads Act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9"/>
          <p:cNvSpPr txBox="1"/>
          <p:nvPr>
            <p:ph type="title"/>
          </p:nvPr>
        </p:nvSpPr>
        <p:spPr>
          <a:xfrm>
            <a:off x="694241" y="529644"/>
            <a:ext cx="10515600" cy="797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100000"/>
              <a:buFont typeface="Calibri"/>
              <a:buNone/>
            </a:pPr>
            <a:r>
              <a:rPr lang="en-US"/>
              <a:t>Alaska Education Regulation: Visual Progression</a:t>
            </a:r>
            <a:endParaRPr/>
          </a:p>
        </p:txBody>
      </p:sp>
      <p:sp>
        <p:nvSpPr>
          <p:cNvPr id="209" name="Google Shape;209;p9"/>
          <p:cNvSpPr txBox="1"/>
          <p:nvPr/>
        </p:nvSpPr>
        <p:spPr>
          <a:xfrm>
            <a:off x="6636488" y="1779920"/>
            <a:ext cx="3946451"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
        <p:nvSpPr>
          <p:cNvPr id="210" name="Google Shape;210;p9"/>
          <p:cNvSpPr txBox="1"/>
          <p:nvPr/>
        </p:nvSpPr>
        <p:spPr>
          <a:xfrm>
            <a:off x="293914" y="5385210"/>
            <a:ext cx="11713029" cy="1364204"/>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90000"/>
              </a:lnSpc>
              <a:spcBef>
                <a:spcPts val="0"/>
              </a:spcBef>
              <a:spcAft>
                <a:spcPts val="0"/>
              </a:spcAft>
              <a:buClr>
                <a:srgbClr val="111111"/>
              </a:buClr>
              <a:buSzPct val="100000"/>
              <a:buFont typeface="Arial"/>
              <a:buNone/>
            </a:pPr>
            <a:r>
              <a:rPr b="0" i="1" lang="en-US" sz="3200" u="none" cap="none" strike="noStrike">
                <a:solidFill>
                  <a:srgbClr val="111111"/>
                </a:solidFill>
                <a:latin typeface="Average Sans"/>
                <a:ea typeface="Average Sans"/>
                <a:cs typeface="Average Sans"/>
                <a:sym typeface="Average Sans"/>
              </a:rPr>
              <a:t>**The State Board </a:t>
            </a:r>
            <a:r>
              <a:rPr b="1" i="1" lang="en-US" sz="3200" u="none" cap="none" strike="noStrike">
                <a:solidFill>
                  <a:srgbClr val="111111"/>
                </a:solidFill>
                <a:latin typeface="Average Sans"/>
                <a:ea typeface="Average Sans"/>
                <a:cs typeface="Average Sans"/>
                <a:sym typeface="Average Sans"/>
              </a:rPr>
              <a:t>cannot supersede state law</a:t>
            </a:r>
            <a:r>
              <a:rPr b="0" i="1" lang="en-US" sz="3200" u="none" cap="none" strike="noStrike">
                <a:solidFill>
                  <a:srgbClr val="111111"/>
                </a:solidFill>
                <a:latin typeface="Average Sans"/>
                <a:ea typeface="Average Sans"/>
                <a:cs typeface="Average Sans"/>
                <a:sym typeface="Average Sans"/>
              </a:rPr>
              <a:t>, they can merely create regulation for implementation of state law.</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rgbClr val="111111"/>
              </a:buClr>
              <a:buSzPct val="100000"/>
              <a:buFont typeface="Arial"/>
              <a:buNone/>
            </a:pPr>
            <a:r>
              <a:rPr b="0" i="1" lang="en-US" sz="3200" u="none" cap="none" strike="noStrike">
                <a:solidFill>
                  <a:srgbClr val="111111"/>
                </a:solidFill>
                <a:latin typeface="Average Sans"/>
                <a:ea typeface="Average Sans"/>
                <a:cs typeface="Average Sans"/>
                <a:sym typeface="Average Sans"/>
              </a:rPr>
              <a:t>**Local control: Alaska education governance is executed primarily through </a:t>
            </a:r>
            <a:r>
              <a:rPr b="1" i="1" lang="en-US" sz="3200" u="none" cap="none" strike="noStrike">
                <a:solidFill>
                  <a:srgbClr val="111111"/>
                </a:solidFill>
                <a:latin typeface="Average Sans"/>
                <a:ea typeface="Average Sans"/>
                <a:cs typeface="Average Sans"/>
                <a:sym typeface="Average Sans"/>
              </a:rPr>
              <a:t>locally elected officials</a:t>
            </a:r>
            <a:r>
              <a:rPr b="0" i="1" lang="en-US" sz="3200" u="none" cap="none" strike="noStrike">
                <a:solidFill>
                  <a:srgbClr val="111111"/>
                </a:solidFill>
                <a:latin typeface="Average Sans"/>
                <a:ea typeface="Average Sans"/>
                <a:cs typeface="Average Sans"/>
                <a:sym typeface="Average Sans"/>
              </a:rPr>
              <a:t> whenever possible (includes schools</a:t>
            </a:r>
            <a:r>
              <a:rPr b="0" i="0" lang="en-US" sz="3200" u="none" cap="none" strike="noStrike">
                <a:solidFill>
                  <a:srgbClr val="111111"/>
                </a:solidFill>
                <a:latin typeface="Average Sans"/>
                <a:ea typeface="Average Sans"/>
                <a:cs typeface="Average Sans"/>
                <a:sym typeface="Average Sans"/>
              </a:rPr>
              <a: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t/>
            </a:r>
            <a:endParaRPr b="0" i="1" sz="3200" u="none" cap="none" strike="noStrike">
              <a:solidFill>
                <a:srgbClr val="111111"/>
              </a:solidFill>
              <a:latin typeface="Average Sans"/>
              <a:ea typeface="Average Sans"/>
              <a:cs typeface="Average Sans"/>
              <a:sym typeface="Average Sans"/>
            </a:endParaRPr>
          </a:p>
        </p:txBody>
      </p:sp>
      <p:sp>
        <p:nvSpPr>
          <p:cNvPr id="211" name="Google Shape;211;p9"/>
          <p:cNvSpPr txBox="1"/>
          <p:nvPr/>
        </p:nvSpPr>
        <p:spPr>
          <a:xfrm>
            <a:off x="598183" y="1464420"/>
            <a:ext cx="2787900" cy="1816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State Board Adopts statewide regulation</a:t>
            </a:r>
            <a:endParaRPr b="0" i="0" sz="1400" u="none" cap="none" strike="noStrike">
              <a:solidFill>
                <a:srgbClr val="000000"/>
              </a:solidFill>
              <a:latin typeface="Arial"/>
              <a:ea typeface="Arial"/>
              <a:cs typeface="Arial"/>
              <a:sym typeface="Arial"/>
            </a:endParaRPr>
          </a:p>
        </p:txBody>
      </p:sp>
      <p:sp>
        <p:nvSpPr>
          <p:cNvPr id="212" name="Google Shape;212;p9"/>
          <p:cNvSpPr txBox="1"/>
          <p:nvPr/>
        </p:nvSpPr>
        <p:spPr>
          <a:xfrm>
            <a:off x="4137966" y="1464430"/>
            <a:ext cx="3628200" cy="35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Department of Education develops guidance and supporting documents to support districts in implementation of statewide regulations</a:t>
            </a:r>
            <a:endParaRPr b="0" i="0" sz="1400" u="none" cap="none" strike="noStrike">
              <a:solidFill>
                <a:srgbClr val="000000"/>
              </a:solidFill>
              <a:latin typeface="Arial"/>
              <a:ea typeface="Arial"/>
              <a:cs typeface="Arial"/>
              <a:sym typeface="Arial"/>
            </a:endParaRPr>
          </a:p>
        </p:txBody>
      </p:sp>
      <p:sp>
        <p:nvSpPr>
          <p:cNvPr id="213" name="Google Shape;213;p9"/>
          <p:cNvSpPr txBox="1"/>
          <p:nvPr/>
        </p:nvSpPr>
        <p:spPr>
          <a:xfrm>
            <a:off x="8792593" y="1327041"/>
            <a:ext cx="2697300" cy="310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Districts develop local policies and processes to implement statewide regulations</a:t>
            </a:r>
            <a:endParaRPr b="0" i="0" sz="1400" u="none" cap="none" strike="noStrike">
              <a:solidFill>
                <a:srgbClr val="000000"/>
              </a:solidFill>
              <a:latin typeface="Arial"/>
              <a:ea typeface="Arial"/>
              <a:cs typeface="Arial"/>
              <a:sym typeface="Arial"/>
            </a:endParaRPr>
          </a:p>
        </p:txBody>
      </p:sp>
      <p:sp>
        <p:nvSpPr>
          <p:cNvPr id="214" name="Google Shape;214;p9"/>
          <p:cNvSpPr/>
          <p:nvPr/>
        </p:nvSpPr>
        <p:spPr>
          <a:xfrm>
            <a:off x="2757756" y="2481470"/>
            <a:ext cx="967277" cy="473765"/>
          </a:xfrm>
          <a:prstGeom prst="rightArrow">
            <a:avLst>
              <a:gd fmla="val 50000" name="adj1"/>
              <a:gd fmla="val 50000" name="adj2"/>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5" name="Google Shape;215;p9"/>
          <p:cNvSpPr/>
          <p:nvPr/>
        </p:nvSpPr>
        <p:spPr>
          <a:xfrm>
            <a:off x="7583484" y="2450978"/>
            <a:ext cx="967277" cy="473765"/>
          </a:xfrm>
          <a:prstGeom prst="rightArrow">
            <a:avLst>
              <a:gd fmla="val 50000" name="adj1"/>
              <a:gd fmla="val 50000" name="adj2"/>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Strategic Priorities: </a:t>
            </a:r>
            <a:br>
              <a:rPr lang="en-US"/>
            </a:br>
            <a:r>
              <a:rPr lang="en-US"/>
              <a:t>Alaska’s Education Challenge</a:t>
            </a:r>
            <a:endParaRPr/>
          </a:p>
        </p:txBody>
      </p:sp>
      <p:sp>
        <p:nvSpPr>
          <p:cNvPr id="221" name="Google Shape;221;p13"/>
          <p:cNvSpPr txBox="1"/>
          <p:nvPr>
            <p:ph idx="1" type="body"/>
          </p:nvPr>
        </p:nvSpPr>
        <p:spPr>
          <a:xfrm>
            <a:off x="838200" y="1825625"/>
            <a:ext cx="6705600" cy="43512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dk1"/>
              </a:buClr>
              <a:buSzPct val="100000"/>
              <a:buNone/>
            </a:pPr>
            <a:r>
              <a:rPr b="1" lang="en-US"/>
              <a:t>Five Shared Priorities:</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t>Support all students to read at grade level by the end of third grade. </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t>Increase career, technical, and culturally relevant education to meet student and workforce needs.</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t>Close the achievement gap by ensuring equitable educational rigor and resources.</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t>Prepare, attract, and retain effective education professionals.</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US"/>
              <a:t>Improve the safety and well-being of students through school partnerships with families, communities, and tribes.</a:t>
            </a:r>
            <a:endParaRPr/>
          </a:p>
          <a:p>
            <a:pPr indent="-71120" lvl="0" marL="228600" rtl="0" algn="l">
              <a:lnSpc>
                <a:spcPct val="90000"/>
              </a:lnSpc>
              <a:spcBef>
                <a:spcPts val="1000"/>
              </a:spcBef>
              <a:spcAft>
                <a:spcPts val="0"/>
              </a:spcAft>
              <a:buClr>
                <a:schemeClr val="dk1"/>
              </a:buClr>
              <a:buSzPct val="100000"/>
              <a:buFont typeface="Arial"/>
              <a:buNone/>
            </a:pPr>
            <a:r>
              <a:t/>
            </a:r>
            <a:endParaRPr/>
          </a:p>
        </p:txBody>
      </p:sp>
      <p:pic>
        <p:nvPicPr>
          <p:cNvPr id="222" name="Google Shape;222;p13"/>
          <p:cNvPicPr preferRelativeResize="0"/>
          <p:nvPr>
            <p:ph idx="2" type="body"/>
          </p:nvPr>
        </p:nvPicPr>
        <p:blipFill rotWithShape="1">
          <a:blip r:embed="rId3">
            <a:alphaModFix/>
          </a:blip>
          <a:srcRect b="0" l="0" r="0" t="0"/>
          <a:stretch/>
        </p:blipFill>
        <p:spPr>
          <a:xfrm>
            <a:off x="8052807" y="1969294"/>
            <a:ext cx="3019500" cy="3733800"/>
          </a:xfrm>
          <a:prstGeom prst="rect">
            <a:avLst/>
          </a:prstGeom>
          <a:noFill/>
          <a:ln cap="flat" cmpd="sng" w="38100">
            <a:solidFill>
              <a:srgbClr val="3F78A7"/>
            </a:solidFill>
            <a:prstDash val="solid"/>
            <a:round/>
            <a:headEnd len="sm" w="sm" type="none"/>
            <a:tailEnd len="sm" w="sm" type="none"/>
          </a:ln>
          <a:effectLst>
            <a:outerShdw blurRad="50800" rotWithShape="0" algn="tl" dir="2700000" dist="38100">
              <a:srgbClr val="000000">
                <a:alpha val="40000"/>
              </a:srgbClr>
            </a:outerShdw>
          </a:effectLst>
        </p:spPr>
      </p:pic>
      <p:sp>
        <p:nvSpPr>
          <p:cNvPr id="223" name="Google Shape;223;p13"/>
          <p:cNvSpPr/>
          <p:nvPr/>
        </p:nvSpPr>
        <p:spPr>
          <a:xfrm>
            <a:off x="7867943" y="5838409"/>
            <a:ext cx="33891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education.alaska.gov/akedchallenge</a:t>
            </a:r>
            <a:endParaRPr b="0" i="0" sz="1800" u="none" cap="none" strike="noStrike">
              <a:solidFill>
                <a:schemeClr val="dk1"/>
              </a:solidFill>
              <a:latin typeface="Calibri"/>
              <a:ea typeface="Calibri"/>
              <a:cs typeface="Calibri"/>
              <a:sym typeface="Calibri"/>
            </a:endParaRPr>
          </a:p>
        </p:txBody>
      </p:sp>
      <p:sp>
        <p:nvSpPr>
          <p:cNvPr id="224" name="Google Shape;224;p13"/>
          <p:cNvSpPr/>
          <p:nvPr/>
        </p:nvSpPr>
        <p:spPr>
          <a:xfrm>
            <a:off x="758700" y="3758400"/>
            <a:ext cx="6318000" cy="661500"/>
          </a:xfrm>
          <a:prstGeom prst="rect">
            <a:avLst/>
          </a:prstGeom>
          <a:noFill/>
          <a:ln cap="flat" cmpd="sng" w="762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grpSp>
        <p:nvGrpSpPr>
          <p:cNvPr id="230" name="Google Shape;230;p14"/>
          <p:cNvGrpSpPr/>
          <p:nvPr/>
        </p:nvGrpSpPr>
        <p:grpSpPr>
          <a:xfrm>
            <a:off x="1259124" y="785499"/>
            <a:ext cx="6860728" cy="5637508"/>
            <a:chOff x="-124" y="260695"/>
            <a:chExt cx="6823880" cy="5923619"/>
          </a:xfrm>
        </p:grpSpPr>
        <p:sp>
          <p:nvSpPr>
            <p:cNvPr id="231" name="Google Shape;231;p14"/>
            <p:cNvSpPr/>
            <p:nvPr/>
          </p:nvSpPr>
          <p:spPr>
            <a:xfrm rot="5400000">
              <a:off x="108026" y="1992196"/>
              <a:ext cx="1560600" cy="1776900"/>
            </a:xfrm>
            <a:prstGeom prst="bentUpArrow">
              <a:avLst>
                <a:gd fmla="val 32840" name="adj1"/>
                <a:gd fmla="val 23920" name="adj2"/>
                <a:gd fmla="val 35780" name="adj3"/>
              </a:avLst>
            </a:prstGeom>
            <a:solidFill>
              <a:srgbClr val="BFC8E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4"/>
            <p:cNvSpPr/>
            <p:nvPr/>
          </p:nvSpPr>
          <p:spPr>
            <a:xfrm>
              <a:off x="0" y="260695"/>
              <a:ext cx="2627400" cy="1839000"/>
            </a:xfrm>
            <a:prstGeom prst="roundRect">
              <a:avLst>
                <a:gd fmla="val 16670" name="adj"/>
              </a:avLst>
            </a:prstGeom>
            <a:gradFill>
              <a:gsLst>
                <a:gs pos="0">
                  <a:srgbClr val="F08B54"/>
                </a:gs>
                <a:gs pos="50000">
                  <a:srgbClr val="F67A26"/>
                </a:gs>
                <a:gs pos="100000">
                  <a:srgbClr val="E36A18"/>
                </a:gs>
              </a:gsLst>
              <a:lin ang="5400012" scaled="0"/>
            </a:gradFill>
            <a:ln cap="flat" cmpd="sng" w="9525">
              <a:solidFill>
                <a:schemeClr val="dk1"/>
              </a:solidFill>
              <a:prstDash val="solid"/>
              <a:round/>
              <a:headEnd len="sm" w="sm" type="none"/>
              <a:tailEnd len="sm" w="sm" type="none"/>
            </a:ln>
            <a:effectLst>
              <a:outerShdw blurRad="57150" rotWithShape="0" algn="ctr" dir="5400000" dist="19050">
                <a:srgbClr val="000000">
                  <a:alpha val="6156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4"/>
            <p:cNvSpPr txBox="1"/>
            <p:nvPr/>
          </p:nvSpPr>
          <p:spPr>
            <a:xfrm>
              <a:off x="89789" y="350484"/>
              <a:ext cx="2447700" cy="1659300"/>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chemeClr val="lt1"/>
                </a:buClr>
                <a:buSzPts val="3700"/>
                <a:buFont typeface="Calibri"/>
                <a:buNone/>
              </a:pPr>
              <a:r>
                <a:rPr b="0" i="0" lang="en-US" sz="3700" u="none" cap="none" strike="noStrike">
                  <a:solidFill>
                    <a:schemeClr val="lt1"/>
                  </a:solidFill>
                  <a:latin typeface="Calibri"/>
                  <a:ea typeface="Calibri"/>
                  <a:cs typeface="Calibri"/>
                  <a:sym typeface="Calibri"/>
                </a:rPr>
                <a:t>Standards</a:t>
              </a:r>
              <a:endParaRPr b="0" i="0" sz="1400" u="none" cap="none" strike="noStrike">
                <a:solidFill>
                  <a:srgbClr val="000000"/>
                </a:solidFill>
                <a:latin typeface="Arial"/>
                <a:ea typeface="Arial"/>
                <a:cs typeface="Arial"/>
                <a:sym typeface="Arial"/>
              </a:endParaRPr>
            </a:p>
          </p:txBody>
        </p:sp>
        <p:sp>
          <p:nvSpPr>
            <p:cNvPr id="234" name="Google Shape;234;p14"/>
            <p:cNvSpPr/>
            <p:nvPr/>
          </p:nvSpPr>
          <p:spPr>
            <a:xfrm>
              <a:off x="2631025" y="444416"/>
              <a:ext cx="1910700" cy="148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4"/>
            <p:cNvSpPr/>
            <p:nvPr/>
          </p:nvSpPr>
          <p:spPr>
            <a:xfrm rot="5400000">
              <a:off x="2489059" y="4054473"/>
              <a:ext cx="1560600" cy="1776900"/>
            </a:xfrm>
            <a:prstGeom prst="bentUpArrow">
              <a:avLst>
                <a:gd fmla="val 32840" name="adj1"/>
                <a:gd fmla="val 25000" name="adj2"/>
                <a:gd fmla="val 35780" name="adj3"/>
              </a:avLst>
            </a:prstGeom>
            <a:solidFill>
              <a:srgbClr val="BFC8E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4"/>
            <p:cNvSpPr/>
            <p:nvPr/>
          </p:nvSpPr>
          <p:spPr>
            <a:xfrm>
              <a:off x="1776789" y="2382567"/>
              <a:ext cx="2627400" cy="1839000"/>
            </a:xfrm>
            <a:prstGeom prst="roundRect">
              <a:avLst>
                <a:gd fmla="val 16670" name="adj"/>
              </a:avLst>
            </a:prstGeom>
            <a:gradFill>
              <a:gsLst>
                <a:gs pos="0">
                  <a:srgbClr val="AFAFAF"/>
                </a:gs>
                <a:gs pos="50000">
                  <a:schemeClr val="accent3"/>
                </a:gs>
                <a:gs pos="100000">
                  <a:srgbClr val="919191"/>
                </a:gs>
              </a:gsLst>
              <a:lin ang="5400012" scaled="0"/>
            </a:gradFill>
            <a:ln>
              <a:noFill/>
            </a:ln>
            <a:effectLst>
              <a:outerShdw blurRad="57150" rotWithShape="0" algn="ctr" dir="5400000" dist="19050">
                <a:srgbClr val="000000">
                  <a:alpha val="6156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4"/>
            <p:cNvSpPr txBox="1"/>
            <p:nvPr/>
          </p:nvSpPr>
          <p:spPr>
            <a:xfrm>
              <a:off x="1776785" y="2472412"/>
              <a:ext cx="2627400" cy="1659300"/>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chemeClr val="lt1"/>
                </a:buClr>
                <a:buSzPts val="3700"/>
                <a:buFont typeface="Calibri"/>
                <a:buNone/>
              </a:pPr>
              <a:r>
                <a:rPr b="0" i="0" lang="en-US" sz="3700" u="none" cap="none" strike="noStrike">
                  <a:solidFill>
                    <a:schemeClr val="lt1"/>
                  </a:solidFill>
                  <a:latin typeface="Calibri"/>
                  <a:ea typeface="Calibri"/>
                  <a:cs typeface="Calibri"/>
                  <a:sym typeface="Calibri"/>
                </a:rPr>
                <a:t>Curriculum</a:t>
              </a:r>
              <a:endParaRPr b="0" i="0" sz="1400" u="none" cap="none" strike="noStrike">
                <a:solidFill>
                  <a:srgbClr val="000000"/>
                </a:solidFill>
                <a:latin typeface="Arial"/>
                <a:ea typeface="Arial"/>
                <a:cs typeface="Arial"/>
                <a:sym typeface="Arial"/>
              </a:endParaRPr>
            </a:p>
          </p:txBody>
        </p:sp>
        <p:sp>
          <p:nvSpPr>
            <p:cNvPr id="238" name="Google Shape;238;p14"/>
            <p:cNvSpPr/>
            <p:nvPr/>
          </p:nvSpPr>
          <p:spPr>
            <a:xfrm>
              <a:off x="4809307" y="2510220"/>
              <a:ext cx="1910700" cy="1486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4"/>
            <p:cNvSpPr/>
            <p:nvPr/>
          </p:nvSpPr>
          <p:spPr>
            <a:xfrm>
              <a:off x="4196356" y="4418214"/>
              <a:ext cx="2627400" cy="1766100"/>
            </a:xfrm>
            <a:prstGeom prst="roundRect">
              <a:avLst>
                <a:gd fmla="val 16670" name="adj"/>
              </a:avLst>
            </a:prstGeom>
            <a:solidFill>
              <a:srgbClr val="008080"/>
            </a:solidFill>
            <a:ln>
              <a:noFill/>
            </a:ln>
            <a:effectLst>
              <a:outerShdw blurRad="57150" rotWithShape="0" algn="ctr" dir="5400000" dist="19050">
                <a:srgbClr val="000000">
                  <a:alpha val="61568"/>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4"/>
            <p:cNvSpPr txBox="1"/>
            <p:nvPr/>
          </p:nvSpPr>
          <p:spPr>
            <a:xfrm>
              <a:off x="4282584" y="4504442"/>
              <a:ext cx="2454900" cy="1593600"/>
            </a:xfrm>
            <a:prstGeom prst="rect">
              <a:avLst/>
            </a:prstGeom>
            <a:noFill/>
            <a:ln>
              <a:noFill/>
            </a:ln>
          </p:spPr>
          <p:txBody>
            <a:bodyPr anchorCtr="0" anchor="ctr" bIns="140950" lIns="140950" spcFirstLastPara="1" rIns="140950" wrap="square" tIns="140950">
              <a:noAutofit/>
            </a:bodyPr>
            <a:lstStyle/>
            <a:p>
              <a:pPr indent="0" lvl="0" marL="0" marR="0" rtl="0" algn="ctr">
                <a:lnSpc>
                  <a:spcPct val="90000"/>
                </a:lnSpc>
                <a:spcBef>
                  <a:spcPts val="0"/>
                </a:spcBef>
                <a:spcAft>
                  <a:spcPts val="0"/>
                </a:spcAft>
                <a:buClr>
                  <a:schemeClr val="lt1"/>
                </a:buClr>
                <a:buSzPts val="3700"/>
                <a:buFont typeface="Calibri"/>
                <a:buNone/>
              </a:pPr>
              <a:r>
                <a:rPr b="0" i="0" lang="en-US" sz="3700" u="none" cap="none" strike="noStrike">
                  <a:solidFill>
                    <a:schemeClr val="lt1"/>
                  </a:solidFill>
                  <a:latin typeface="Calibri"/>
                  <a:ea typeface="Calibri"/>
                  <a:cs typeface="Calibri"/>
                  <a:sym typeface="Calibri"/>
                </a:rPr>
                <a:t>Instruction</a:t>
              </a:r>
              <a:endParaRPr b="0" i="0" sz="1400" u="none" cap="none" strike="noStrike">
                <a:solidFill>
                  <a:srgbClr val="000000"/>
                </a:solidFill>
                <a:latin typeface="Arial"/>
                <a:ea typeface="Arial"/>
                <a:cs typeface="Arial"/>
                <a:sym typeface="Arial"/>
              </a:endParaRPr>
            </a:p>
          </p:txBody>
        </p:sp>
      </p:grpSp>
      <p:sp>
        <p:nvSpPr>
          <p:cNvPr id="241" name="Google Shape;241;p14"/>
          <p:cNvSpPr txBox="1"/>
          <p:nvPr>
            <p:ph idx="4294967295" type="title"/>
          </p:nvPr>
        </p:nvSpPr>
        <p:spPr>
          <a:xfrm>
            <a:off x="327600" y="-154000"/>
            <a:ext cx="11337900" cy="84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3000"/>
              <a:buFont typeface="Calibri"/>
              <a:buNone/>
            </a:pPr>
            <a:r>
              <a:rPr lang="en-US" sz="3000"/>
              <a:t>The Relationship of Standards to Classroom Instruction</a:t>
            </a:r>
            <a:endParaRPr/>
          </a:p>
        </p:txBody>
      </p:sp>
      <p:sp>
        <p:nvSpPr>
          <p:cNvPr id="242" name="Google Shape;242;p14"/>
          <p:cNvSpPr txBox="1"/>
          <p:nvPr>
            <p:ph idx="12" type="sldNum"/>
          </p:nvPr>
        </p:nvSpPr>
        <p:spPr>
          <a:xfrm>
            <a:off x="0" y="6423025"/>
            <a:ext cx="182700" cy="246000"/>
          </a:xfrm>
          <a:prstGeom prst="rect">
            <a:avLst/>
          </a:prstGeom>
          <a:noFill/>
          <a:ln>
            <a:noFill/>
          </a:ln>
        </p:spPr>
        <p:txBody>
          <a:bodyPr anchorCtr="0" anchor="ctr" bIns="45700" lIns="0"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chemeClr val="lt2"/>
                </a:solidFill>
                <a:latin typeface="Calibri"/>
                <a:ea typeface="Calibri"/>
                <a:cs typeface="Calibri"/>
                <a:sym typeface="Calibri"/>
              </a:rPr>
              <a:t>‹#›</a:t>
            </a:fld>
            <a:endParaRPr b="1" i="0" sz="750" u="none" cap="none" strike="noStrike">
              <a:solidFill>
                <a:srgbClr val="003462"/>
              </a:solidFill>
              <a:latin typeface="Calibri"/>
              <a:ea typeface="Calibri"/>
              <a:cs typeface="Calibri"/>
              <a:sym typeface="Calibri"/>
            </a:endParaRPr>
          </a:p>
        </p:txBody>
      </p:sp>
      <p:sp>
        <p:nvSpPr>
          <p:cNvPr id="243" name="Google Shape;243;p14"/>
          <p:cNvSpPr txBox="1"/>
          <p:nvPr/>
        </p:nvSpPr>
        <p:spPr>
          <a:xfrm>
            <a:off x="4884748" y="814761"/>
            <a:ext cx="3335400" cy="1231500"/>
          </a:xfrm>
          <a:prstGeom prst="rect">
            <a:avLst/>
          </a:prstGeom>
          <a:noFill/>
          <a:ln cap="flat" cmpd="sng" w="38100">
            <a:solidFill>
              <a:srgbClr val="C55A1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50"/>
              <a:buFont typeface="Arial"/>
              <a:buNone/>
            </a:pPr>
            <a:r>
              <a:rPr b="0" i="0" lang="en-US" sz="1850" u="none" cap="none" strike="noStrike">
                <a:solidFill>
                  <a:srgbClr val="595959"/>
                </a:solidFill>
                <a:latin typeface="Calibri"/>
                <a:ea typeface="Calibri"/>
                <a:cs typeface="Calibri"/>
                <a:sym typeface="Calibri"/>
              </a:rPr>
              <a:t>Broad goals articulating what students should know, understand, and be able to do over a given time period.</a:t>
            </a:r>
            <a:endParaRPr b="0" i="0" sz="1900" u="none" cap="none" strike="noStrike">
              <a:solidFill>
                <a:srgbClr val="000000"/>
              </a:solidFill>
              <a:latin typeface="Arial"/>
              <a:ea typeface="Arial"/>
              <a:cs typeface="Arial"/>
              <a:sym typeface="Arial"/>
            </a:endParaRPr>
          </a:p>
        </p:txBody>
      </p:sp>
      <p:sp>
        <p:nvSpPr>
          <p:cNvPr id="244" name="Google Shape;244;p14"/>
          <p:cNvSpPr txBox="1"/>
          <p:nvPr/>
        </p:nvSpPr>
        <p:spPr>
          <a:xfrm>
            <a:off x="6192440" y="3116459"/>
            <a:ext cx="2722800" cy="946500"/>
          </a:xfrm>
          <a:prstGeom prst="rect">
            <a:avLst/>
          </a:prstGeom>
          <a:noFill/>
          <a:ln cap="flat" cmpd="sng" w="38100">
            <a:solidFill>
              <a:srgbClr val="7B7B7B"/>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50"/>
              <a:buFont typeface="Arial"/>
              <a:buNone/>
            </a:pPr>
            <a:r>
              <a:rPr b="0" i="0" lang="en-US" sz="1850" u="none" cap="none" strike="noStrike">
                <a:solidFill>
                  <a:srgbClr val="595959"/>
                </a:solidFill>
                <a:latin typeface="Calibri"/>
                <a:ea typeface="Calibri"/>
                <a:cs typeface="Calibri"/>
                <a:sym typeface="Calibri"/>
              </a:rPr>
              <a:t>An organized plan of instruction: a sequence of instructional units.</a:t>
            </a:r>
            <a:endParaRPr b="0" i="0" sz="1900" u="none" cap="none" strike="noStrike">
              <a:solidFill>
                <a:srgbClr val="000000"/>
              </a:solidFill>
              <a:latin typeface="Arial"/>
              <a:ea typeface="Arial"/>
              <a:cs typeface="Arial"/>
              <a:sym typeface="Arial"/>
            </a:endParaRPr>
          </a:p>
        </p:txBody>
      </p:sp>
      <p:sp>
        <p:nvSpPr>
          <p:cNvPr id="245" name="Google Shape;245;p14"/>
          <p:cNvSpPr txBox="1"/>
          <p:nvPr/>
        </p:nvSpPr>
        <p:spPr>
          <a:xfrm>
            <a:off x="8220170" y="4941525"/>
            <a:ext cx="2465400" cy="900300"/>
          </a:xfrm>
          <a:prstGeom prst="rect">
            <a:avLst/>
          </a:prstGeom>
          <a:noFill/>
          <a:ln cap="flat" cmpd="sng" w="38100">
            <a:solidFill>
              <a:srgbClr val="2E75B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750"/>
              <a:buFont typeface="Arial"/>
              <a:buNone/>
            </a:pPr>
            <a:r>
              <a:rPr b="0" i="0" lang="en-US" sz="1750" u="none" cap="none" strike="noStrike">
                <a:solidFill>
                  <a:srgbClr val="595959"/>
                </a:solidFill>
                <a:latin typeface="Calibri"/>
                <a:ea typeface="Calibri"/>
                <a:cs typeface="Calibri"/>
                <a:sym typeface="Calibri"/>
              </a:rPr>
              <a:t>Learning experiences designed to meet the needs of students.</a:t>
            </a:r>
            <a:endParaRPr b="0" i="0" sz="1800" u="none" cap="none" strike="noStrike">
              <a:solidFill>
                <a:srgbClr val="000000"/>
              </a:solidFill>
              <a:latin typeface="Arial"/>
              <a:ea typeface="Arial"/>
              <a:cs typeface="Arial"/>
              <a:sym typeface="Arial"/>
            </a:endParaRPr>
          </a:p>
        </p:txBody>
      </p:sp>
      <p:sp>
        <p:nvSpPr>
          <p:cNvPr id="246" name="Google Shape;246;p14"/>
          <p:cNvSpPr txBox="1"/>
          <p:nvPr/>
        </p:nvSpPr>
        <p:spPr>
          <a:xfrm>
            <a:off x="8691222" y="1012478"/>
            <a:ext cx="1863900" cy="546300"/>
          </a:xfrm>
          <a:prstGeom prst="rect">
            <a:avLst/>
          </a:prstGeom>
          <a:gradFill>
            <a:gsLst>
              <a:gs pos="0">
                <a:srgbClr val="FFC647"/>
              </a:gs>
              <a:gs pos="50000">
                <a:srgbClr val="FFC600"/>
              </a:gs>
              <a:gs pos="100000">
                <a:srgbClr val="E3B400"/>
              </a:gs>
            </a:gsLst>
            <a:lin ang="5400012"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50"/>
              <a:buFont typeface="Arial"/>
              <a:buNone/>
            </a:pPr>
            <a:r>
              <a:rPr b="1" i="0" lang="en-US" sz="2950" u="none" cap="none" strike="noStrike">
                <a:solidFill>
                  <a:srgbClr val="FFFFFF"/>
                </a:solidFill>
                <a:latin typeface="Calibri"/>
                <a:ea typeface="Calibri"/>
                <a:cs typeface="Calibri"/>
                <a:sym typeface="Calibri"/>
              </a:rPr>
              <a:t>State</a:t>
            </a:r>
            <a:endParaRPr b="0" i="0" sz="3000" u="none" cap="none" strike="noStrike">
              <a:solidFill>
                <a:srgbClr val="000000"/>
              </a:solidFill>
              <a:latin typeface="Arial"/>
              <a:ea typeface="Arial"/>
              <a:cs typeface="Arial"/>
              <a:sym typeface="Arial"/>
            </a:endParaRPr>
          </a:p>
        </p:txBody>
      </p:sp>
      <p:sp>
        <p:nvSpPr>
          <p:cNvPr id="247" name="Google Shape;247;p14"/>
          <p:cNvSpPr txBox="1"/>
          <p:nvPr/>
        </p:nvSpPr>
        <p:spPr>
          <a:xfrm>
            <a:off x="9275110" y="3448409"/>
            <a:ext cx="2062800" cy="969600"/>
          </a:xfrm>
          <a:prstGeom prst="rect">
            <a:avLst/>
          </a:prstGeom>
          <a:gradFill>
            <a:gsLst>
              <a:gs pos="0">
                <a:srgbClr val="FFC647"/>
              </a:gs>
              <a:gs pos="50000">
                <a:srgbClr val="FFC600"/>
              </a:gs>
              <a:gs pos="100000">
                <a:srgbClr val="E3B400"/>
              </a:gs>
            </a:gsLst>
            <a:lin ang="5400012" scaled="0"/>
          </a:gradFill>
          <a:ln cap="flat" cmpd="sng" w="9525">
            <a:solidFill>
              <a:schemeClr val="accent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50"/>
              <a:buFont typeface="Arial"/>
              <a:buNone/>
            </a:pPr>
            <a:r>
              <a:rPr b="1" i="0" lang="en-US" sz="2850" u="none" cap="none" strike="noStrike">
                <a:solidFill>
                  <a:srgbClr val="FFFFFF"/>
                </a:solidFill>
                <a:latin typeface="Calibri"/>
                <a:ea typeface="Calibri"/>
                <a:cs typeface="Calibri"/>
                <a:sym typeface="Calibri"/>
              </a:rPr>
              <a:t>Local Districts</a:t>
            </a:r>
            <a:endParaRPr b="0" i="0" sz="29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3325ab51e65_0_535"/>
          <p:cNvSpPr txBox="1"/>
          <p:nvPr>
            <p:ph type="title"/>
          </p:nvPr>
        </p:nvSpPr>
        <p:spPr>
          <a:xfrm>
            <a:off x="434439" y="20742"/>
            <a:ext cx="10515600" cy="1024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40909"/>
              <a:buNone/>
            </a:pPr>
            <a:r>
              <a:rPr lang="en-US"/>
              <a:t>Stop &amp; Synthesize: </a:t>
            </a:r>
            <a:endParaRPr/>
          </a:p>
          <a:p>
            <a:pPr indent="0" lvl="0" marL="0" rtl="0" algn="l">
              <a:lnSpc>
                <a:spcPct val="90000"/>
              </a:lnSpc>
              <a:spcBef>
                <a:spcPts val="0"/>
              </a:spcBef>
              <a:spcAft>
                <a:spcPts val="0"/>
              </a:spcAft>
              <a:buClr>
                <a:srgbClr val="194A6B"/>
              </a:buClr>
              <a:buSzPct val="40909"/>
              <a:buNone/>
            </a:pPr>
            <a:r>
              <a:rPr lang="en-US"/>
              <a:t>Chat Waterfall</a:t>
            </a:r>
            <a:endParaRPr/>
          </a:p>
        </p:txBody>
      </p:sp>
      <p:sp>
        <p:nvSpPr>
          <p:cNvPr id="253" name="Google Shape;253;g3325ab51e65_0_535"/>
          <p:cNvSpPr txBox="1"/>
          <p:nvPr>
            <p:ph idx="1" type="body"/>
          </p:nvPr>
        </p:nvSpPr>
        <p:spPr>
          <a:xfrm>
            <a:off x="434450" y="1315400"/>
            <a:ext cx="3938100" cy="4938000"/>
          </a:xfrm>
          <a:prstGeom prst="rect">
            <a:avLst/>
          </a:prstGeom>
          <a:noFill/>
          <a:ln>
            <a:noFill/>
          </a:ln>
        </p:spPr>
        <p:txBody>
          <a:bodyPr anchorCtr="0" anchor="t" bIns="45700" lIns="91425" spcFirstLastPara="1" rIns="91425" wrap="square" tIns="45700">
            <a:noAutofit/>
          </a:bodyPr>
          <a:lstStyle/>
          <a:p>
            <a:pPr indent="0" lvl="0" marL="25400" rtl="0" algn="l">
              <a:spcBef>
                <a:spcPts val="1000"/>
              </a:spcBef>
              <a:spcAft>
                <a:spcPts val="0"/>
              </a:spcAft>
              <a:buClr>
                <a:schemeClr val="dk1"/>
              </a:buClr>
              <a:buSzPts val="3200"/>
              <a:buFont typeface="Arial"/>
              <a:buNone/>
            </a:pPr>
            <a:r>
              <a:rPr b="1" lang="en-US" sz="2800"/>
              <a:t>Chat Waterfall</a:t>
            </a:r>
            <a:endParaRPr sz="1400">
              <a:latin typeface="Arial"/>
              <a:ea typeface="Arial"/>
              <a:cs typeface="Arial"/>
              <a:sym typeface="Arial"/>
            </a:endParaRPr>
          </a:p>
          <a:p>
            <a:pPr indent="0" lvl="0" marL="25400" rtl="0" algn="l">
              <a:spcBef>
                <a:spcPts val="1000"/>
              </a:spcBef>
              <a:spcAft>
                <a:spcPts val="0"/>
              </a:spcAft>
              <a:buClr>
                <a:schemeClr val="dk1"/>
              </a:buClr>
              <a:buSzPts val="3200"/>
              <a:buFont typeface="Arial"/>
              <a:buNone/>
            </a:pPr>
            <a:r>
              <a:rPr i="1" lang="en-US" sz="2800"/>
              <a:t>Write your response in the chat</a:t>
            </a:r>
            <a:endParaRPr sz="1400">
              <a:latin typeface="Arial"/>
              <a:ea typeface="Arial"/>
              <a:cs typeface="Arial"/>
              <a:sym typeface="Arial"/>
            </a:endParaRPr>
          </a:p>
          <a:p>
            <a:pPr indent="0" lvl="0" marL="25400" rtl="0" algn="l">
              <a:spcBef>
                <a:spcPts val="1000"/>
              </a:spcBef>
              <a:spcAft>
                <a:spcPts val="0"/>
              </a:spcAft>
              <a:buClr>
                <a:schemeClr val="dk1"/>
              </a:buClr>
              <a:buSzPts val="3200"/>
              <a:buFont typeface="Arial"/>
              <a:buNone/>
            </a:pPr>
            <a:r>
              <a:rPr i="1" lang="en-US" sz="2800"/>
              <a:t>Don’t press enter till the instructor says so</a:t>
            </a:r>
            <a:endParaRPr sz="1400">
              <a:latin typeface="Arial"/>
              <a:ea typeface="Arial"/>
              <a:cs typeface="Arial"/>
              <a:sym typeface="Arial"/>
            </a:endParaRPr>
          </a:p>
          <a:p>
            <a:pPr indent="0" lvl="0" marL="25400" rtl="0" algn="l">
              <a:spcBef>
                <a:spcPts val="1000"/>
              </a:spcBef>
              <a:spcAft>
                <a:spcPts val="0"/>
              </a:spcAft>
              <a:buClr>
                <a:schemeClr val="dk1"/>
              </a:buClr>
              <a:buSzPts val="3200"/>
              <a:buFont typeface="Arial"/>
              <a:buNone/>
            </a:pPr>
            <a:r>
              <a:rPr i="1" lang="en-US" sz="2800"/>
              <a:t>Everyone submits their response at once</a:t>
            </a:r>
            <a:endParaRPr b="1" sz="2800">
              <a:solidFill>
                <a:srgbClr val="000000"/>
              </a:solidFill>
            </a:endParaRPr>
          </a:p>
          <a:p>
            <a:pPr indent="0" lvl="0" marL="25400" rtl="0" algn="l">
              <a:lnSpc>
                <a:spcPct val="90000"/>
              </a:lnSpc>
              <a:spcBef>
                <a:spcPts val="1000"/>
              </a:spcBef>
              <a:spcAft>
                <a:spcPts val="0"/>
              </a:spcAft>
              <a:buSzPts val="3200"/>
              <a:buNone/>
            </a:pPr>
            <a:r>
              <a:t/>
            </a:r>
            <a:endParaRPr b="1" sz="2800"/>
          </a:p>
          <a:p>
            <a:pPr indent="0" lvl="0" marL="25400" rtl="0" algn="l">
              <a:lnSpc>
                <a:spcPct val="90000"/>
              </a:lnSpc>
              <a:spcBef>
                <a:spcPts val="1000"/>
              </a:spcBef>
              <a:spcAft>
                <a:spcPts val="0"/>
              </a:spcAft>
              <a:buSzPts val="3200"/>
              <a:buNone/>
            </a:pPr>
            <a:br>
              <a:rPr b="0" lang="en-US" sz="2800"/>
            </a:br>
            <a:br>
              <a:rPr lang="en-US" sz="2400"/>
            </a:br>
            <a:endParaRPr sz="2400"/>
          </a:p>
        </p:txBody>
      </p:sp>
      <p:sp>
        <p:nvSpPr>
          <p:cNvPr id="254" name="Google Shape;254;g3325ab51e65_0_535"/>
          <p:cNvSpPr txBox="1"/>
          <p:nvPr/>
        </p:nvSpPr>
        <p:spPr>
          <a:xfrm>
            <a:off x="4873225" y="83400"/>
            <a:ext cx="6830700" cy="6691200"/>
          </a:xfrm>
          <a:prstGeom prst="rect">
            <a:avLst/>
          </a:prstGeom>
          <a:noFill/>
          <a:ln>
            <a:noFill/>
          </a:ln>
        </p:spPr>
        <p:txBody>
          <a:bodyPr anchorCtr="0" anchor="t" bIns="45700" lIns="91425" spcFirstLastPara="1" rIns="91425" wrap="square" tIns="45700">
            <a:noAutofit/>
          </a:bodyPr>
          <a:lstStyle/>
          <a:p>
            <a:pPr indent="0" lvl="0" marL="25400" marR="0" rtl="0" algn="l">
              <a:lnSpc>
                <a:spcPct val="90000"/>
              </a:lnSpc>
              <a:spcBef>
                <a:spcPts val="1000"/>
              </a:spcBef>
              <a:spcAft>
                <a:spcPts val="0"/>
              </a:spcAft>
              <a:buClr>
                <a:schemeClr val="dk1"/>
              </a:buClr>
              <a:buSzPts val="3200"/>
              <a:buFont typeface="Arial"/>
              <a:buNone/>
            </a:pPr>
            <a:r>
              <a:rPr b="1" i="0" lang="en-US" sz="3000" u="none" cap="none" strike="noStrike">
                <a:solidFill>
                  <a:srgbClr val="000000"/>
                </a:solidFill>
                <a:latin typeface="Calibri"/>
                <a:ea typeface="Calibri"/>
                <a:cs typeface="Calibri"/>
                <a:sym typeface="Calibri"/>
              </a:rPr>
              <a:t>Prompt:</a:t>
            </a:r>
            <a:endParaRPr i="0" sz="3000" u="none" cap="none" strike="noStrike">
              <a:solidFill>
                <a:schemeClr val="dk1"/>
              </a:solidFill>
              <a:latin typeface="Calibri"/>
              <a:ea typeface="Calibri"/>
              <a:cs typeface="Calibri"/>
              <a:sym typeface="Calibri"/>
            </a:endParaRPr>
          </a:p>
          <a:p>
            <a:pPr indent="0" lvl="0" marL="25400" marR="0" rtl="0" algn="l">
              <a:lnSpc>
                <a:spcPct val="90000"/>
              </a:lnSpc>
              <a:spcBef>
                <a:spcPts val="1000"/>
              </a:spcBef>
              <a:spcAft>
                <a:spcPts val="0"/>
              </a:spcAft>
              <a:buClr>
                <a:schemeClr val="dk1"/>
              </a:buClr>
              <a:buSzPts val="3200"/>
              <a:buFont typeface="Arial"/>
              <a:buNone/>
            </a:pPr>
            <a:r>
              <a:rPr lang="en-US" sz="3200">
                <a:latin typeface="Calibri"/>
                <a:ea typeface="Calibri"/>
                <a:cs typeface="Calibri"/>
                <a:sym typeface="Calibri"/>
              </a:rPr>
              <a:t>List:</a:t>
            </a:r>
            <a:endParaRPr sz="3200">
              <a:latin typeface="Calibri"/>
              <a:ea typeface="Calibri"/>
              <a:cs typeface="Calibri"/>
              <a:sym typeface="Calibri"/>
            </a:endParaRPr>
          </a:p>
          <a:p>
            <a:pPr indent="0" lvl="0" marL="25400" marR="0" rtl="0" algn="l">
              <a:lnSpc>
                <a:spcPct val="90000"/>
              </a:lnSpc>
              <a:spcBef>
                <a:spcPts val="1000"/>
              </a:spcBef>
              <a:spcAft>
                <a:spcPts val="0"/>
              </a:spcAft>
              <a:buClr>
                <a:schemeClr val="dk1"/>
              </a:buClr>
              <a:buSzPts val="3200"/>
              <a:buFont typeface="Arial"/>
              <a:buNone/>
            </a:pPr>
            <a:r>
              <a:rPr lang="en-US" sz="3200">
                <a:latin typeface="Calibri"/>
                <a:ea typeface="Calibri"/>
                <a:cs typeface="Calibri"/>
                <a:sym typeface="Calibri"/>
              </a:rPr>
              <a:t>1-3+ key takeaways from the previous slides.</a:t>
            </a:r>
            <a:endParaRPr sz="3200">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3200"/>
              <a:buFont typeface="Arial"/>
              <a:buNone/>
            </a:pPr>
            <a:r>
              <a:t/>
            </a:r>
            <a:endParaRPr sz="3000">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3200"/>
              <a:buFont typeface="Arial"/>
              <a:buNone/>
            </a:pPr>
            <a:r>
              <a:rPr i="1" lang="en-US" sz="2800">
                <a:latin typeface="Calibri"/>
                <a:ea typeface="Calibri"/>
                <a:cs typeface="Calibri"/>
                <a:sym typeface="Calibri"/>
              </a:rPr>
              <a:t>Not sure what to write? Here are some prompts</a:t>
            </a:r>
            <a:r>
              <a:rPr lang="en-US" sz="2800">
                <a:latin typeface="Calibri"/>
                <a:ea typeface="Calibri"/>
                <a:cs typeface="Calibri"/>
                <a:sym typeface="Calibri"/>
              </a:rPr>
              <a:t>:</a:t>
            </a:r>
            <a:endParaRPr b="1" sz="2800">
              <a:solidFill>
                <a:srgbClr val="FFFF00"/>
              </a:solidFill>
              <a:latin typeface="Calibri"/>
              <a:ea typeface="Calibri"/>
              <a:cs typeface="Calibri"/>
              <a:sym typeface="Calibri"/>
            </a:endParaRPr>
          </a:p>
          <a:p>
            <a:pPr indent="-406400" lvl="0" marL="457200" rtl="0" algn="l">
              <a:lnSpc>
                <a:spcPct val="90000"/>
              </a:lnSpc>
              <a:spcBef>
                <a:spcPts val="0"/>
              </a:spcBef>
              <a:spcAft>
                <a:spcPts val="0"/>
              </a:spcAft>
              <a:buSzPts val="2800"/>
              <a:buFont typeface="Calibri"/>
              <a:buChar char="-"/>
            </a:pPr>
            <a:r>
              <a:rPr b="1" lang="en-US" sz="2800">
                <a:solidFill>
                  <a:srgbClr val="FFFF00"/>
                </a:solidFill>
                <a:latin typeface="Calibri"/>
                <a:ea typeface="Calibri"/>
                <a:cs typeface="Calibri"/>
                <a:sym typeface="Calibri"/>
              </a:rPr>
              <a:t>Square: </a:t>
            </a:r>
            <a:r>
              <a:rPr lang="en-US" sz="2800">
                <a:solidFill>
                  <a:srgbClr val="111111"/>
                </a:solidFill>
                <a:latin typeface="Calibri"/>
                <a:ea typeface="Calibri"/>
                <a:cs typeface="Calibri"/>
                <a:sym typeface="Calibri"/>
              </a:rPr>
              <a:t>Something I heard that </a:t>
            </a:r>
            <a:r>
              <a:rPr b="1" lang="en-US" sz="2800">
                <a:solidFill>
                  <a:srgbClr val="FFFF00"/>
                </a:solidFill>
                <a:latin typeface="Calibri"/>
                <a:ea typeface="Calibri"/>
                <a:cs typeface="Calibri"/>
                <a:sym typeface="Calibri"/>
              </a:rPr>
              <a:t>squares</a:t>
            </a:r>
            <a:r>
              <a:rPr lang="en-US" sz="2800">
                <a:solidFill>
                  <a:srgbClr val="FFFF00"/>
                </a:solidFill>
                <a:latin typeface="Calibri"/>
                <a:ea typeface="Calibri"/>
                <a:cs typeface="Calibri"/>
                <a:sym typeface="Calibri"/>
              </a:rPr>
              <a:t> </a:t>
            </a:r>
            <a:r>
              <a:rPr lang="en-US" sz="2800">
                <a:solidFill>
                  <a:schemeClr val="dk1"/>
                </a:solidFill>
                <a:latin typeface="Calibri"/>
                <a:ea typeface="Calibri"/>
                <a:cs typeface="Calibri"/>
                <a:sym typeface="Calibri"/>
              </a:rPr>
              <a:t>with </a:t>
            </a:r>
            <a:r>
              <a:rPr lang="en-US" sz="2800">
                <a:solidFill>
                  <a:srgbClr val="111111"/>
                </a:solidFill>
                <a:latin typeface="Calibri"/>
                <a:ea typeface="Calibri"/>
                <a:cs typeface="Calibri"/>
                <a:sym typeface="Calibri"/>
              </a:rPr>
              <a:t>my beliefs:</a:t>
            </a:r>
            <a:endParaRPr sz="2800">
              <a:solidFill>
                <a:srgbClr val="111111"/>
              </a:solidFill>
              <a:latin typeface="Calibri"/>
              <a:ea typeface="Calibri"/>
              <a:cs typeface="Calibri"/>
              <a:sym typeface="Calibri"/>
            </a:endParaRPr>
          </a:p>
          <a:p>
            <a:pPr indent="-406400" lvl="0" marL="457200" rtl="0" algn="l">
              <a:lnSpc>
                <a:spcPct val="90000"/>
              </a:lnSpc>
              <a:spcBef>
                <a:spcPts val="0"/>
              </a:spcBef>
              <a:spcAft>
                <a:spcPts val="0"/>
              </a:spcAft>
              <a:buSzPts val="2800"/>
              <a:buFont typeface="Calibri"/>
              <a:buChar char="-"/>
            </a:pPr>
            <a:r>
              <a:rPr b="1" lang="en-US" sz="2800">
                <a:solidFill>
                  <a:srgbClr val="0000FF"/>
                </a:solidFill>
                <a:latin typeface="Calibri"/>
                <a:ea typeface="Calibri"/>
                <a:cs typeface="Calibri"/>
                <a:sym typeface="Calibri"/>
              </a:rPr>
              <a:t>Circle: </a:t>
            </a:r>
            <a:r>
              <a:rPr lang="en-US" sz="2800">
                <a:solidFill>
                  <a:srgbClr val="111111"/>
                </a:solidFill>
                <a:latin typeface="Calibri"/>
                <a:ea typeface="Calibri"/>
                <a:cs typeface="Calibri"/>
                <a:sym typeface="Calibri"/>
              </a:rPr>
              <a:t>A question going</a:t>
            </a:r>
            <a:r>
              <a:rPr lang="en-US" sz="2800">
                <a:solidFill>
                  <a:srgbClr val="0000FF"/>
                </a:solidFill>
                <a:latin typeface="Calibri"/>
                <a:ea typeface="Calibri"/>
                <a:cs typeface="Calibri"/>
                <a:sym typeface="Calibri"/>
              </a:rPr>
              <a:t> </a:t>
            </a:r>
            <a:r>
              <a:rPr b="1" lang="en-US" sz="2800">
                <a:solidFill>
                  <a:srgbClr val="0000FF"/>
                </a:solidFill>
                <a:latin typeface="Calibri"/>
                <a:ea typeface="Calibri"/>
                <a:cs typeface="Calibri"/>
                <a:sym typeface="Calibri"/>
              </a:rPr>
              <a:t>around</a:t>
            </a:r>
            <a:r>
              <a:rPr lang="en-US" sz="2800">
                <a:solidFill>
                  <a:schemeClr val="dk1"/>
                </a:solidFill>
                <a:latin typeface="Calibri"/>
                <a:ea typeface="Calibri"/>
                <a:cs typeface="Calibri"/>
                <a:sym typeface="Calibri"/>
              </a:rPr>
              <a:t> in </a:t>
            </a:r>
            <a:r>
              <a:rPr lang="en-US" sz="2800">
                <a:solidFill>
                  <a:srgbClr val="111111"/>
                </a:solidFill>
                <a:latin typeface="Calibri"/>
                <a:ea typeface="Calibri"/>
                <a:cs typeface="Calibri"/>
                <a:sym typeface="Calibri"/>
              </a:rPr>
              <a:t>my head:</a:t>
            </a:r>
            <a:endParaRPr sz="2800">
              <a:solidFill>
                <a:srgbClr val="111111"/>
              </a:solidFill>
              <a:latin typeface="Calibri"/>
              <a:ea typeface="Calibri"/>
              <a:cs typeface="Calibri"/>
              <a:sym typeface="Calibri"/>
            </a:endParaRPr>
          </a:p>
          <a:p>
            <a:pPr indent="-406400" lvl="0" marL="457200" rtl="0" algn="l">
              <a:lnSpc>
                <a:spcPct val="90000"/>
              </a:lnSpc>
              <a:spcBef>
                <a:spcPts val="0"/>
              </a:spcBef>
              <a:spcAft>
                <a:spcPts val="0"/>
              </a:spcAft>
              <a:buSzPts val="2800"/>
              <a:buFont typeface="Calibri"/>
              <a:buChar char="-"/>
            </a:pPr>
            <a:r>
              <a:rPr b="1" lang="en-US" sz="2800">
                <a:solidFill>
                  <a:srgbClr val="FF0000"/>
                </a:solidFill>
                <a:latin typeface="Calibri"/>
                <a:ea typeface="Calibri"/>
                <a:cs typeface="Calibri"/>
                <a:sym typeface="Calibri"/>
              </a:rPr>
              <a:t>Triangle: Three points</a:t>
            </a:r>
            <a:r>
              <a:rPr b="1" lang="en-US" sz="2800">
                <a:solidFill>
                  <a:schemeClr val="dk1"/>
                </a:solidFill>
                <a:latin typeface="Calibri"/>
                <a:ea typeface="Calibri"/>
                <a:cs typeface="Calibri"/>
                <a:sym typeface="Calibri"/>
              </a:rPr>
              <a:t> </a:t>
            </a:r>
            <a:r>
              <a:rPr lang="en-US" sz="2800">
                <a:solidFill>
                  <a:schemeClr val="dk1"/>
                </a:solidFill>
                <a:latin typeface="Calibri"/>
                <a:ea typeface="Calibri"/>
                <a:cs typeface="Calibri"/>
                <a:sym typeface="Calibri"/>
              </a:rPr>
              <a:t>I </a:t>
            </a:r>
            <a:r>
              <a:rPr lang="en-US" sz="2800">
                <a:solidFill>
                  <a:srgbClr val="111111"/>
                </a:solidFill>
                <a:latin typeface="Calibri"/>
                <a:ea typeface="Calibri"/>
                <a:cs typeface="Calibri"/>
                <a:sym typeface="Calibri"/>
              </a:rPr>
              <a:t>want to remember:</a:t>
            </a:r>
            <a:endParaRPr sz="2800">
              <a:latin typeface="Calibri"/>
              <a:ea typeface="Calibri"/>
              <a:cs typeface="Calibri"/>
              <a:sym typeface="Calibri"/>
            </a:endParaRPr>
          </a:p>
          <a:p>
            <a:pPr indent="0" lvl="0" marL="25400" marR="0" rtl="0" algn="l">
              <a:lnSpc>
                <a:spcPct val="90000"/>
              </a:lnSpc>
              <a:spcBef>
                <a:spcPts val="1000"/>
              </a:spcBef>
              <a:spcAft>
                <a:spcPts val="0"/>
              </a:spcAft>
              <a:buClr>
                <a:schemeClr val="dk1"/>
              </a:buClr>
              <a:buSzPts val="3200"/>
              <a:buFont typeface="Arial"/>
              <a:buNone/>
            </a:pPr>
            <a:r>
              <a:rPr b="1" i="1" lang="en-US" sz="2800">
                <a:solidFill>
                  <a:schemeClr val="dk1"/>
                </a:solidFill>
                <a:latin typeface="Calibri"/>
                <a:ea typeface="Calibri"/>
                <a:cs typeface="Calibri"/>
                <a:sym typeface="Calibri"/>
              </a:rPr>
              <a:t>**Extra Credit: Explain why</a:t>
            </a:r>
            <a:r>
              <a:rPr i="1" lang="en-US" sz="2800">
                <a:solidFill>
                  <a:schemeClr val="dk1"/>
                </a:solidFill>
                <a:latin typeface="Calibri"/>
                <a:ea typeface="Calibri"/>
                <a:cs typeface="Calibri"/>
                <a:sym typeface="Calibri"/>
              </a:rPr>
              <a:t> each takeaway is important in a COMPLETE SENTENCE!?!**</a:t>
            </a:r>
            <a:br>
              <a:rPr b="0" i="0" lang="en-US" sz="2800" u="none" cap="none" strike="noStrike">
                <a:solidFill>
                  <a:schemeClr val="dk1"/>
                </a:solidFill>
                <a:latin typeface="Calibri"/>
                <a:ea typeface="Calibri"/>
                <a:cs typeface="Calibri"/>
                <a:sym typeface="Calibri"/>
              </a:rPr>
            </a:b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50"/>
          <p:cNvSpPr txBox="1"/>
          <p:nvPr>
            <p:ph type="title"/>
          </p:nvPr>
        </p:nvSpPr>
        <p:spPr>
          <a:xfrm>
            <a:off x="1002258" y="2899611"/>
            <a:ext cx="11070265"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102325"/>
              <a:buFont typeface="Calibri"/>
              <a:buNone/>
            </a:pPr>
            <a:r>
              <a:rPr lang="en-US"/>
              <a:t>Part 3:</a:t>
            </a:r>
            <a:br>
              <a:rPr lang="en-US"/>
            </a:br>
            <a:r>
              <a:rPr b="0" lang="en-US" sz="4300">
                <a:solidFill>
                  <a:schemeClr val="dk1"/>
                </a:solidFill>
              </a:rPr>
              <a:t>Unpack </a:t>
            </a:r>
            <a:r>
              <a:rPr lang="en-US" sz="4300" u="sng">
                <a:solidFill>
                  <a:schemeClr val="hlink"/>
                </a:solidFill>
                <a:hlinkClick r:id="rId3"/>
              </a:rPr>
              <a:t>4 Key Shifts</a:t>
            </a:r>
            <a:r>
              <a:rPr lang="en-US" sz="4300">
                <a:solidFill>
                  <a:schemeClr val="dk1"/>
                </a:solidFill>
              </a:rPr>
              <a:t> </a:t>
            </a:r>
            <a:r>
              <a:rPr b="0" lang="en-US" sz="4300">
                <a:solidFill>
                  <a:schemeClr val="dk1"/>
                </a:solidFill>
              </a:rPr>
              <a:t>of the newly adopted AK Social Studies Standards</a:t>
            </a:r>
            <a:endParaRPr b="0" sz="43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5"/>
          <p:cNvSpPr txBox="1"/>
          <p:nvPr>
            <p:ph type="title"/>
          </p:nvPr>
        </p:nvSpPr>
        <p:spPr>
          <a:xfrm>
            <a:off x="838200" y="343353"/>
            <a:ext cx="9329057" cy="70167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111111"/>
              <a:buFont typeface="Calibri"/>
              <a:buNone/>
            </a:pPr>
            <a:r>
              <a:rPr lang="en-US"/>
              <a:t>Newly Adopted AK Social Studies Standards: </a:t>
            </a:r>
            <a:r>
              <a:rPr i="1" lang="en-US"/>
              <a:t>Key Instructional Shifts</a:t>
            </a:r>
            <a:endParaRPr i="1"/>
          </a:p>
        </p:txBody>
      </p:sp>
      <p:graphicFrame>
        <p:nvGraphicFramePr>
          <p:cNvPr id="265" name="Google Shape;265;p15"/>
          <p:cNvGraphicFramePr/>
          <p:nvPr/>
        </p:nvGraphicFramePr>
        <p:xfrm>
          <a:off x="291072" y="1385534"/>
          <a:ext cx="3000000" cy="3000000"/>
        </p:xfrm>
        <a:graphic>
          <a:graphicData uri="http://schemas.openxmlformats.org/drawingml/2006/table">
            <a:tbl>
              <a:tblPr>
                <a:noFill/>
                <a:tableStyleId>{3C7B3C67-CB52-45F6-BE51-F97C228C6CA9}</a:tableStyleId>
              </a:tblPr>
              <a:tblGrid>
                <a:gridCol w="2975225"/>
                <a:gridCol w="2975225"/>
                <a:gridCol w="2975225"/>
                <a:gridCol w="2975225"/>
              </a:tblGrid>
              <a:tr h="1544725">
                <a:tc>
                  <a:txBody>
                    <a:bodyPr/>
                    <a:lstStyle/>
                    <a:p>
                      <a:pPr indent="0" lvl="0" marL="0" marR="0" rtl="0" algn="l">
                        <a:lnSpc>
                          <a:spcPct val="100000"/>
                        </a:lnSpc>
                        <a:spcBef>
                          <a:spcPts val="0"/>
                        </a:spcBef>
                        <a:spcAft>
                          <a:spcPts val="0"/>
                        </a:spcAft>
                        <a:buClr>
                          <a:srgbClr val="000000"/>
                        </a:buClr>
                        <a:buSzPts val="1900"/>
                        <a:buFont typeface="Arial"/>
                        <a:buNone/>
                      </a:pPr>
                      <a:r>
                        <a:rPr b="1" lang="en-US" sz="2100" u="none" cap="none" strike="noStrike">
                          <a:solidFill>
                            <a:srgbClr val="FFFFFF"/>
                          </a:solidFill>
                          <a:latin typeface="Calibri"/>
                          <a:ea typeface="Calibri"/>
                          <a:cs typeface="Calibri"/>
                          <a:sym typeface="Calibri"/>
                        </a:rPr>
                        <a:t>1. </a:t>
                      </a:r>
                      <a:r>
                        <a:rPr b="1" lang="en-US" sz="2100" u="sng" cap="none" strike="noStrike">
                          <a:solidFill>
                            <a:srgbClr val="FFFFFF"/>
                          </a:solidFill>
                          <a:latin typeface="Calibri"/>
                          <a:ea typeface="Calibri"/>
                          <a:cs typeface="Calibri"/>
                          <a:sym typeface="Calibri"/>
                        </a:rPr>
                        <a:t>Thematic </a:t>
                      </a:r>
                      <a:r>
                        <a:rPr b="1" lang="en-US" sz="2100" u="none" cap="none" strike="noStrike">
                          <a:solidFill>
                            <a:srgbClr val="FFFFFF"/>
                          </a:solidFill>
                          <a:latin typeface="Calibri"/>
                          <a:ea typeface="Calibri"/>
                          <a:cs typeface="Calibri"/>
                          <a:sym typeface="Calibri"/>
                        </a:rPr>
                        <a:t>Social Studies Content and Skills</a:t>
                      </a:r>
                      <a:endParaRPr b="1" sz="2100" u="none" cap="none" strike="noStrike">
                        <a:solidFill>
                          <a:srgbClr val="FFFFFF"/>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solidFill>
                      <a:srgbClr val="0D6CB9"/>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lang="en-US" sz="2100" u="none" cap="none" strike="noStrike">
                          <a:solidFill>
                            <a:srgbClr val="FFFFFF"/>
                          </a:solidFill>
                          <a:latin typeface="Calibri"/>
                          <a:ea typeface="Calibri"/>
                          <a:cs typeface="Calibri"/>
                          <a:sym typeface="Calibri"/>
                        </a:rPr>
                        <a:t>2. Incorporate and Honor </a:t>
                      </a:r>
                      <a:r>
                        <a:rPr b="1" lang="en-US" sz="2100" u="sng" cap="none" strike="noStrike">
                          <a:solidFill>
                            <a:srgbClr val="FFFFFF"/>
                          </a:solidFill>
                          <a:latin typeface="Calibri"/>
                          <a:ea typeface="Calibri"/>
                          <a:cs typeface="Calibri"/>
                          <a:sym typeface="Calibri"/>
                        </a:rPr>
                        <a:t>Alaska History and Tribal Government</a:t>
                      </a:r>
                      <a:endParaRPr b="1" sz="2100" u="sng" cap="none" strike="noStrike">
                        <a:solidFill>
                          <a:srgbClr val="FFFFFF"/>
                        </a:solidFill>
                        <a:latin typeface="Calibri"/>
                        <a:ea typeface="Calibri"/>
                        <a:cs typeface="Calibri"/>
                        <a:sym typeface="Calibri"/>
                      </a:endParaRPr>
                    </a:p>
                  </a:txBody>
                  <a:tcPr marT="68575" marB="68575"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solidFill>
                      <a:srgbClr val="0D6CB9"/>
                    </a:solidFill>
                  </a:tcPr>
                </a:tc>
                <a:tc>
                  <a:txBody>
                    <a:bodyPr/>
                    <a:lstStyle/>
                    <a:p>
                      <a:pPr indent="0" lvl="0" marL="0" marR="0" rtl="0" algn="l">
                        <a:lnSpc>
                          <a:spcPct val="90000"/>
                        </a:lnSpc>
                        <a:spcBef>
                          <a:spcPts val="0"/>
                        </a:spcBef>
                        <a:spcAft>
                          <a:spcPts val="0"/>
                        </a:spcAft>
                        <a:buClr>
                          <a:srgbClr val="000000"/>
                        </a:buClr>
                        <a:buSzPts val="1900"/>
                        <a:buFont typeface="Arial"/>
                        <a:buNone/>
                      </a:pPr>
                      <a:r>
                        <a:rPr b="1" lang="en-US" sz="2100" u="none" cap="none" strike="noStrike">
                          <a:solidFill>
                            <a:srgbClr val="FFFFFF"/>
                          </a:solidFill>
                          <a:latin typeface="Calibri"/>
                          <a:ea typeface="Calibri"/>
                          <a:cs typeface="Calibri"/>
                          <a:sym typeface="Calibri"/>
                        </a:rPr>
                        <a:t>3. Understand Social Studies through </a:t>
                      </a:r>
                      <a:r>
                        <a:rPr b="1" lang="en-US" sz="2100" u="sng" cap="none" strike="noStrike">
                          <a:solidFill>
                            <a:srgbClr val="FFFFFF"/>
                          </a:solidFill>
                          <a:latin typeface="Calibri"/>
                          <a:ea typeface="Calibri"/>
                          <a:cs typeface="Calibri"/>
                          <a:sym typeface="Calibri"/>
                        </a:rPr>
                        <a:t>Inquiry</a:t>
                      </a:r>
                      <a:endParaRPr b="1" sz="2100" u="sng" cap="none" strike="noStrike">
                        <a:solidFill>
                          <a:srgbClr val="FFFFFF"/>
                        </a:solidFill>
                        <a:latin typeface="Calibri"/>
                        <a:ea typeface="Calibri"/>
                        <a:cs typeface="Calibri"/>
                        <a:sym typeface="Calibri"/>
                      </a:endParaRPr>
                    </a:p>
                  </a:txBody>
                  <a:tcPr marT="68575" marB="68575"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solidFill>
                      <a:srgbClr val="0D6CB9"/>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lang="en-US" sz="2100" u="none" cap="none" strike="noStrike">
                          <a:solidFill>
                            <a:srgbClr val="FFFFFF"/>
                          </a:solidFill>
                          <a:latin typeface="Calibri"/>
                          <a:ea typeface="Calibri"/>
                          <a:cs typeface="Calibri"/>
                          <a:sym typeface="Calibri"/>
                        </a:rPr>
                        <a:t>4. Develop </a:t>
                      </a:r>
                      <a:r>
                        <a:rPr b="1" lang="en-US" sz="2100" u="sng" cap="none" strike="noStrike">
                          <a:solidFill>
                            <a:srgbClr val="FFFFFF"/>
                          </a:solidFill>
                          <a:latin typeface="Calibri"/>
                          <a:ea typeface="Calibri"/>
                          <a:cs typeface="Calibri"/>
                          <a:sym typeface="Calibri"/>
                        </a:rPr>
                        <a:t>Civic</a:t>
                      </a:r>
                      <a:r>
                        <a:rPr b="1" lang="en-US" sz="2100" u="none" cap="none" strike="noStrike">
                          <a:solidFill>
                            <a:srgbClr val="FFFFFF"/>
                          </a:solidFill>
                          <a:latin typeface="Calibri"/>
                          <a:ea typeface="Calibri"/>
                          <a:cs typeface="Calibri"/>
                          <a:sym typeface="Calibri"/>
                        </a:rPr>
                        <a:t> Knowledge, Skills, and Dispositions</a:t>
                      </a:r>
                      <a:endParaRPr b="1" sz="2100" u="none" cap="none" strike="noStrike">
                        <a:solidFill>
                          <a:srgbClr val="FFFFFF"/>
                        </a:solidFill>
                        <a:latin typeface="Calibri"/>
                        <a:ea typeface="Calibri"/>
                        <a:cs typeface="Calibri"/>
                        <a:sym typeface="Calibri"/>
                      </a:endParaRPr>
                    </a:p>
                  </a:txBody>
                  <a:tcPr marT="68575" marB="68575" marR="68575" marL="68575">
                    <a:lnL cap="flat" cmpd="sng" w="9525">
                      <a:solidFill>
                        <a:srgbClr val="FFFFFF"/>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solidFill>
                      <a:srgbClr val="0D6CB9"/>
                    </a:solidFill>
                  </a:tcPr>
                </a:tc>
              </a:tr>
              <a:tr h="3288800">
                <a:tc>
                  <a:txBody>
                    <a:bodyPr/>
                    <a:lstStyle/>
                    <a:p>
                      <a:pPr indent="0" lvl="0" marL="0" marR="0" rtl="0" algn="l">
                        <a:lnSpc>
                          <a:spcPct val="100000"/>
                        </a:lnSpc>
                        <a:spcBef>
                          <a:spcPts val="0"/>
                        </a:spcBef>
                        <a:spcAft>
                          <a:spcPts val="0"/>
                        </a:spcAft>
                        <a:buClr>
                          <a:srgbClr val="000000"/>
                        </a:buClr>
                        <a:buSzPts val="1900"/>
                        <a:buFont typeface="Arial"/>
                        <a:buNone/>
                      </a:pPr>
                      <a:r>
                        <a:rPr lang="en-US" sz="2100" u="none" cap="none" strike="noStrike">
                          <a:solidFill>
                            <a:srgbClr val="0D6CB9"/>
                          </a:solidFill>
                          <a:latin typeface="Calibri"/>
                          <a:ea typeface="Calibri"/>
                          <a:cs typeface="Calibri"/>
                          <a:sym typeface="Calibri"/>
                        </a:rPr>
                        <a:t>Students build deep social studies content knowledge and skills by connecting learning thematically across disciplines.</a:t>
                      </a:r>
                      <a:endParaRPr sz="2100" u="none" cap="none" strike="noStrike">
                        <a:solidFill>
                          <a:srgbClr val="0D6CB9"/>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2100" u="none" cap="none" strike="noStrike">
                          <a:solidFill>
                            <a:srgbClr val="0D6CB9"/>
                          </a:solidFill>
                          <a:latin typeface="Calibri"/>
                          <a:ea typeface="Calibri"/>
                          <a:cs typeface="Calibri"/>
                          <a:sym typeface="Calibri"/>
                        </a:rPr>
                        <a:t>Students engage with content that reflects their state’s diverse communities, cultures, perspectives, and voices across the social studies disciplines.</a:t>
                      </a:r>
                      <a:endParaRPr sz="2100" u="none" cap="none" strike="noStrike">
                        <a:solidFill>
                          <a:srgbClr val="0D6CB9"/>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2100" u="none" cap="none" strike="noStrike">
                          <a:solidFill>
                            <a:srgbClr val="0D6CB9"/>
                          </a:solidFill>
                          <a:latin typeface="Calibri"/>
                          <a:ea typeface="Calibri"/>
                          <a:cs typeface="Calibri"/>
                          <a:sym typeface="Calibri"/>
                        </a:rPr>
                        <a:t>Students engage in productive struggle by investigating and asking questions grounded in social studies content and skills.</a:t>
                      </a:r>
                      <a:endParaRPr sz="2100" u="none" cap="none" strike="noStrike">
                        <a:solidFill>
                          <a:srgbClr val="0D6CB9"/>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2100" u="none" cap="none" strike="noStrike">
                          <a:solidFill>
                            <a:srgbClr val="0D6CB9"/>
                          </a:solidFill>
                          <a:latin typeface="Calibri"/>
                          <a:ea typeface="Calibri"/>
                          <a:cs typeface="Calibri"/>
                          <a:sym typeface="Calibri"/>
                        </a:rPr>
                        <a:t>Students consistently develop and engage with civic knowledge, skills, and dispositions to become active and informed citizens.</a:t>
                      </a:r>
                      <a:endParaRPr sz="2100" u="none" cap="none" strike="noStrike">
                        <a:solidFill>
                          <a:srgbClr val="0D6CB9"/>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tcPr>
                </a:tc>
              </a:tr>
            </a:tbl>
          </a:graphicData>
        </a:graphic>
      </p:graphicFrame>
      <p:sp>
        <p:nvSpPr>
          <p:cNvPr id="266" name="Google Shape;266;p15"/>
          <p:cNvSpPr txBox="1"/>
          <p:nvPr/>
        </p:nvSpPr>
        <p:spPr>
          <a:xfrm>
            <a:off x="836772" y="6219052"/>
            <a:ext cx="10809600" cy="55230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rgbClr val="FF0000"/>
              </a:buClr>
              <a:buSzPts val="1018"/>
              <a:buFont typeface="Arial"/>
              <a:buNone/>
            </a:pPr>
            <a:r>
              <a:rPr b="0" i="1" lang="en-US" sz="3259" u="none" cap="none" strike="noStrike">
                <a:solidFill>
                  <a:srgbClr val="FF0000"/>
                </a:solidFill>
                <a:latin typeface="Calibri"/>
                <a:ea typeface="Calibri"/>
                <a:cs typeface="Calibri"/>
                <a:sym typeface="Calibri"/>
              </a:rPr>
              <a:t>**Pause for questions and discussion**</a:t>
            </a:r>
            <a:endParaRPr b="0" i="1" sz="2900" u="none" cap="none" strike="noStrike">
              <a:solidFill>
                <a:srgbClr val="FF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325ab51e65_0_659"/>
          <p:cNvSpPr txBox="1"/>
          <p:nvPr>
            <p:ph type="title"/>
          </p:nvPr>
        </p:nvSpPr>
        <p:spPr>
          <a:xfrm>
            <a:off x="838200" y="365125"/>
            <a:ext cx="11032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Shift: Thematic Social Studies Content &amp; Skills</a:t>
            </a:r>
            <a:endParaRPr/>
          </a:p>
        </p:txBody>
      </p:sp>
      <p:sp>
        <p:nvSpPr>
          <p:cNvPr id="272" name="Google Shape;272;g3325ab51e65_0_659"/>
          <p:cNvSpPr txBox="1"/>
          <p:nvPr>
            <p:ph idx="1" type="body"/>
          </p:nvPr>
        </p:nvSpPr>
        <p:spPr>
          <a:xfrm>
            <a:off x="3556000" y="1690825"/>
            <a:ext cx="8008500" cy="254610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018"/>
              <a:buNone/>
            </a:pPr>
            <a:r>
              <a:rPr b="1" lang="en-US" sz="3259"/>
              <a:t>Key Message:</a:t>
            </a:r>
            <a:endParaRPr b="1" sz="3259"/>
          </a:p>
          <a:p>
            <a:pPr indent="0" lvl="0" marL="0" rtl="0" algn="l">
              <a:lnSpc>
                <a:spcPct val="70000"/>
              </a:lnSpc>
              <a:spcBef>
                <a:spcPts val="0"/>
              </a:spcBef>
              <a:spcAft>
                <a:spcPts val="0"/>
              </a:spcAft>
              <a:buClr>
                <a:schemeClr val="dk1"/>
              </a:buClr>
              <a:buSzPts val="1018"/>
              <a:buNone/>
            </a:pPr>
            <a:r>
              <a:t/>
            </a:r>
            <a:endParaRPr sz="2960"/>
          </a:p>
          <a:p>
            <a:pPr indent="0" lvl="0" marL="0" rtl="0" algn="l">
              <a:lnSpc>
                <a:spcPct val="100000"/>
              </a:lnSpc>
              <a:spcBef>
                <a:spcPts val="0"/>
              </a:spcBef>
              <a:spcAft>
                <a:spcPts val="0"/>
              </a:spcAft>
              <a:buClr>
                <a:schemeClr val="dk1"/>
              </a:buClr>
              <a:buSzPts val="2900"/>
              <a:buNone/>
            </a:pPr>
            <a:r>
              <a:rPr b="1" lang="en-US" sz="2900"/>
              <a:t>Organizing</a:t>
            </a:r>
            <a:r>
              <a:rPr lang="en-US" sz="2900"/>
              <a:t> topics and concepts under themes helps move beyond rote memorization of facts to a recognition of patterns and understanding of connected ideas.</a:t>
            </a:r>
            <a:endParaRPr sz="2900"/>
          </a:p>
        </p:txBody>
      </p:sp>
      <p:sp>
        <p:nvSpPr>
          <p:cNvPr id="273" name="Google Shape;273;g3325ab51e65_0_659"/>
          <p:cNvSpPr txBox="1"/>
          <p:nvPr>
            <p:ph idx="1" type="body"/>
          </p:nvPr>
        </p:nvSpPr>
        <p:spPr>
          <a:xfrm>
            <a:off x="3556000" y="4448025"/>
            <a:ext cx="7797900" cy="22071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Clr>
                <a:schemeClr val="dk1"/>
              </a:buClr>
              <a:buSzPct val="100000"/>
              <a:buNone/>
            </a:pPr>
            <a:r>
              <a:rPr b="1" lang="en-US"/>
              <a:t>Major Shift:</a:t>
            </a:r>
            <a:endParaRPr b="1"/>
          </a:p>
          <a:p>
            <a:pPr indent="0" lvl="0" marL="0" rtl="0" algn="l">
              <a:lnSpc>
                <a:spcPct val="100000"/>
              </a:lnSpc>
              <a:spcBef>
                <a:spcPts val="0"/>
              </a:spcBef>
              <a:spcAft>
                <a:spcPts val="0"/>
              </a:spcAft>
              <a:buClr>
                <a:schemeClr val="dk1"/>
              </a:buClr>
              <a:buSzPct val="100000"/>
              <a:buNone/>
            </a:pPr>
            <a:r>
              <a:t/>
            </a:r>
            <a:endParaRPr sz="2227"/>
          </a:p>
          <a:p>
            <a:pPr indent="0" lvl="0" marL="0" rtl="0" algn="l">
              <a:lnSpc>
                <a:spcPct val="100000"/>
              </a:lnSpc>
              <a:spcBef>
                <a:spcPts val="0"/>
              </a:spcBef>
              <a:spcAft>
                <a:spcPts val="0"/>
              </a:spcAft>
              <a:buClr>
                <a:schemeClr val="dk1"/>
              </a:buClr>
              <a:buSzPct val="100000"/>
              <a:buNone/>
            </a:pPr>
            <a:r>
              <a:rPr i="1" lang="en-US"/>
              <a:t>From </a:t>
            </a:r>
            <a:r>
              <a:rPr lang="en-US"/>
              <a:t>encountering siloed information </a:t>
            </a:r>
            <a:r>
              <a:rPr i="1" lang="en-US"/>
              <a:t>to </a:t>
            </a:r>
            <a:r>
              <a:rPr lang="en-US"/>
              <a:t>ensuring the </a:t>
            </a:r>
            <a:r>
              <a:rPr b="1" lang="en-US"/>
              <a:t>transfer of knowledge and understanding</a:t>
            </a:r>
            <a:r>
              <a:rPr lang="en-US"/>
              <a:t> across interrelated topics and concepts.</a:t>
            </a:r>
            <a:endParaRPr/>
          </a:p>
        </p:txBody>
      </p:sp>
      <p:graphicFrame>
        <p:nvGraphicFramePr>
          <p:cNvPr id="274" name="Google Shape;274;g3325ab51e65_0_659"/>
          <p:cNvGraphicFramePr/>
          <p:nvPr/>
        </p:nvGraphicFramePr>
        <p:xfrm>
          <a:off x="652550" y="1803020"/>
          <a:ext cx="3000000" cy="3000000"/>
        </p:xfrm>
        <a:graphic>
          <a:graphicData uri="http://schemas.openxmlformats.org/drawingml/2006/table">
            <a:tbl>
              <a:tblPr>
                <a:noFill/>
                <a:tableStyleId>{3EBA1BFF-A823-4D23-AAA0-89B039462EEC}</a:tableStyleId>
              </a:tblPr>
              <a:tblGrid>
                <a:gridCol w="2667250"/>
              </a:tblGrid>
              <a:tr h="993675">
                <a:tc>
                  <a:txBody>
                    <a:bodyPr/>
                    <a:lstStyle/>
                    <a:p>
                      <a:pPr indent="0" lvl="0" marL="0" marR="0" rtl="0" algn="l">
                        <a:lnSpc>
                          <a:spcPct val="100000"/>
                        </a:lnSpc>
                        <a:spcBef>
                          <a:spcPts val="0"/>
                        </a:spcBef>
                        <a:spcAft>
                          <a:spcPts val="0"/>
                        </a:spcAft>
                        <a:buClr>
                          <a:srgbClr val="000000"/>
                        </a:buClr>
                        <a:buSzPts val="1900"/>
                        <a:buFont typeface="Arial"/>
                        <a:buNone/>
                      </a:pPr>
                      <a:r>
                        <a:rPr b="1" lang="en-US" sz="2500" u="none" cap="none" strike="noStrike">
                          <a:solidFill>
                            <a:srgbClr val="FFFFFF"/>
                          </a:solidFill>
                          <a:latin typeface="Calibri"/>
                          <a:ea typeface="Calibri"/>
                          <a:cs typeface="Calibri"/>
                          <a:sym typeface="Calibri"/>
                        </a:rPr>
                        <a:t>1. Thematic Social Studies Content and Skills</a:t>
                      </a:r>
                      <a:endParaRPr b="1" sz="2500" u="none" cap="none" strike="noStrike">
                        <a:solidFill>
                          <a:srgbClr val="FFFFFF"/>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solidFill>
                      <a:srgbClr val="0D6CB9"/>
                    </a:solidFill>
                  </a:tcPr>
                </a:tc>
              </a:tr>
              <a:tr h="2233550">
                <a:tc>
                  <a:txBody>
                    <a:bodyPr/>
                    <a:lstStyle/>
                    <a:p>
                      <a:pPr indent="0" lvl="0" marL="0" marR="0" rtl="0" algn="l">
                        <a:lnSpc>
                          <a:spcPct val="100000"/>
                        </a:lnSpc>
                        <a:spcBef>
                          <a:spcPts val="0"/>
                        </a:spcBef>
                        <a:spcAft>
                          <a:spcPts val="0"/>
                        </a:spcAft>
                        <a:buClr>
                          <a:srgbClr val="000000"/>
                        </a:buClr>
                        <a:buSzPts val="1900"/>
                        <a:buFont typeface="Arial"/>
                        <a:buNone/>
                      </a:pPr>
                      <a:r>
                        <a:rPr lang="en-US" sz="2500" u="none" cap="none" strike="noStrike">
                          <a:solidFill>
                            <a:srgbClr val="0D6CB9"/>
                          </a:solidFill>
                          <a:latin typeface="Calibri"/>
                          <a:ea typeface="Calibri"/>
                          <a:cs typeface="Calibri"/>
                          <a:sym typeface="Calibri"/>
                        </a:rPr>
                        <a:t>Students build deep social studies content knowledge and skills by connecting learning thematically across disciplines.</a:t>
                      </a:r>
                      <a:endParaRPr sz="2500" u="none" cap="none" strike="noStrike">
                        <a:solidFill>
                          <a:srgbClr val="0D6CB9"/>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3325ab51e65_0_970"/>
          <p:cNvSpPr txBox="1"/>
          <p:nvPr>
            <p:ph type="title"/>
          </p:nvPr>
        </p:nvSpPr>
        <p:spPr>
          <a:xfrm>
            <a:off x="1002258" y="2899611"/>
            <a:ext cx="110703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Part 1: </a:t>
            </a:r>
            <a:br>
              <a:rPr lang="en-US"/>
            </a:br>
            <a:r>
              <a:rPr b="0" lang="en-US"/>
              <a:t>Framing &amp; Introduction</a:t>
            </a:r>
            <a:endParaRPr b="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3325ab51e65_0_666"/>
          <p:cNvSpPr txBox="1"/>
          <p:nvPr>
            <p:ph type="title"/>
          </p:nvPr>
        </p:nvSpPr>
        <p:spPr>
          <a:xfrm>
            <a:off x="586675" y="0"/>
            <a:ext cx="5979900" cy="831000"/>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SzPts val="4800"/>
              <a:buFont typeface="Calibri"/>
              <a:buNone/>
            </a:pPr>
            <a:r>
              <a:rPr lang="en-US" sz="4400">
                <a:solidFill>
                  <a:schemeClr val="dk2"/>
                </a:solidFill>
              </a:rPr>
              <a:t>Let’s Break That Down</a:t>
            </a:r>
            <a:endParaRPr sz="4400">
              <a:solidFill>
                <a:schemeClr val="dk2"/>
              </a:solidFill>
            </a:endParaRPr>
          </a:p>
        </p:txBody>
      </p:sp>
      <p:graphicFrame>
        <p:nvGraphicFramePr>
          <p:cNvPr id="280" name="Google Shape;280;g3325ab51e65_0_666"/>
          <p:cNvGraphicFramePr/>
          <p:nvPr/>
        </p:nvGraphicFramePr>
        <p:xfrm>
          <a:off x="499583" y="959838"/>
          <a:ext cx="3000000" cy="3000000"/>
        </p:xfrm>
        <a:graphic>
          <a:graphicData uri="http://schemas.openxmlformats.org/drawingml/2006/table">
            <a:tbl>
              <a:tblPr>
                <a:noFill/>
                <a:tableStyleId>{3EBA1BFF-A823-4D23-AAA0-89B039462EEC}</a:tableStyleId>
              </a:tblPr>
              <a:tblGrid>
                <a:gridCol w="5596425"/>
                <a:gridCol w="5596425"/>
              </a:tblGrid>
              <a:tr h="786675">
                <a:tc>
                  <a:txBody>
                    <a:bodyPr/>
                    <a:lstStyle/>
                    <a:p>
                      <a:pPr indent="0" lvl="0" marL="0" marR="0" rtl="0" algn="ctr">
                        <a:spcBef>
                          <a:spcPts val="0"/>
                        </a:spcBef>
                        <a:spcAft>
                          <a:spcPts val="0"/>
                        </a:spcAft>
                        <a:buClr>
                          <a:schemeClr val="dk1"/>
                        </a:buClr>
                        <a:buSzPts val="1900"/>
                        <a:buFont typeface="Calibri"/>
                        <a:buNone/>
                      </a:pPr>
                      <a:r>
                        <a:rPr b="1" lang="en-US" sz="3000" u="none" cap="none" strike="noStrike">
                          <a:solidFill>
                            <a:schemeClr val="dk1"/>
                          </a:solidFill>
                          <a:latin typeface="Calibri"/>
                          <a:ea typeface="Calibri"/>
                          <a:cs typeface="Calibri"/>
                          <a:sym typeface="Calibri"/>
                        </a:rPr>
                        <a:t>FROM a Social Studies Classroom Where...</a:t>
                      </a:r>
                      <a:endParaRPr b="1" sz="3000" u="none" cap="none" strike="noStrike">
                        <a:solidFill>
                          <a:schemeClr val="dk1"/>
                        </a:solidFill>
                        <a:latin typeface="Calibri"/>
                        <a:ea typeface="Calibri"/>
                        <a:cs typeface="Calibri"/>
                        <a:sym typeface="Calibri"/>
                      </a:endParaRPr>
                    </a:p>
                  </a:txBody>
                  <a:tcPr marT="121900" marB="121900" marR="121900" marL="121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F9900"/>
                    </a:solidFill>
                  </a:tcPr>
                </a:tc>
                <a:tc>
                  <a:txBody>
                    <a:bodyPr/>
                    <a:lstStyle/>
                    <a:p>
                      <a:pPr indent="0" lvl="0" marL="0" marR="0" rtl="0" algn="ctr">
                        <a:spcBef>
                          <a:spcPts val="0"/>
                        </a:spcBef>
                        <a:spcAft>
                          <a:spcPts val="0"/>
                        </a:spcAft>
                        <a:buClr>
                          <a:schemeClr val="dk1"/>
                        </a:buClr>
                        <a:buSzPts val="1900"/>
                        <a:buFont typeface="Calibri"/>
                        <a:buNone/>
                      </a:pPr>
                      <a:r>
                        <a:rPr b="1" lang="en-US" sz="3000" u="none" cap="none" strike="noStrike">
                          <a:solidFill>
                            <a:schemeClr val="dk1"/>
                          </a:solidFill>
                          <a:latin typeface="Calibri"/>
                          <a:ea typeface="Calibri"/>
                          <a:cs typeface="Calibri"/>
                          <a:sym typeface="Calibri"/>
                        </a:rPr>
                        <a:t>TO a Social Studies Classroom Where…</a:t>
                      </a:r>
                      <a:endParaRPr b="1" sz="3000" u="none" cap="none" strike="noStrike">
                        <a:solidFill>
                          <a:schemeClr val="dk1"/>
                        </a:solidFill>
                        <a:latin typeface="Calibri"/>
                        <a:ea typeface="Calibri"/>
                        <a:cs typeface="Calibri"/>
                        <a:sym typeface="Calibri"/>
                      </a:endParaRPr>
                    </a:p>
                  </a:txBody>
                  <a:tcPr marT="121900" marB="121900" marR="121900" marL="121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6AA84F"/>
                    </a:solidFill>
                  </a:tcPr>
                </a:tc>
              </a:tr>
              <a:tr h="1213725">
                <a:tc>
                  <a:txBody>
                    <a:bodyPr/>
                    <a:lstStyle/>
                    <a:p>
                      <a:pPr indent="0" lvl="0" marL="0" marR="0" rtl="0" algn="l">
                        <a:spcBef>
                          <a:spcPts val="0"/>
                        </a:spcBef>
                        <a:spcAft>
                          <a:spcPts val="0"/>
                        </a:spcAft>
                        <a:buClr>
                          <a:schemeClr val="dk1"/>
                        </a:buClr>
                        <a:buSzPts val="1900"/>
                        <a:buFont typeface="Calibri"/>
                        <a:buNone/>
                      </a:pPr>
                      <a:r>
                        <a:rPr lang="en-US" sz="3000" u="none" cap="none" strike="noStrike">
                          <a:latin typeface="Calibri"/>
                          <a:ea typeface="Calibri"/>
                          <a:cs typeface="Calibri"/>
                          <a:sym typeface="Calibri"/>
                        </a:rPr>
                        <a:t>Students experience textbook</a:t>
                      </a:r>
                      <a:r>
                        <a:rPr lang="en-US" sz="3000">
                          <a:latin typeface="Calibri"/>
                          <a:ea typeface="Calibri"/>
                          <a:cs typeface="Calibri"/>
                          <a:sym typeface="Calibri"/>
                        </a:rPr>
                        <a:t>-</a:t>
                      </a:r>
                      <a:r>
                        <a:rPr lang="en-US" sz="3000" u="none" cap="none" strike="noStrike">
                          <a:latin typeface="Calibri"/>
                          <a:ea typeface="Calibri"/>
                          <a:cs typeface="Calibri"/>
                          <a:sym typeface="Calibri"/>
                        </a:rPr>
                        <a:t>focused instruction.</a:t>
                      </a:r>
                      <a:endParaRPr sz="3000" u="none" cap="none" strike="noStrike">
                        <a:latin typeface="Calibri"/>
                        <a:ea typeface="Calibri"/>
                        <a:cs typeface="Calibri"/>
                        <a:sym typeface="Calibri"/>
                      </a:endParaRPr>
                    </a:p>
                  </a:txBody>
                  <a:tcPr marT="121900" marB="121900" marR="121900" marL="121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CE5CD"/>
                    </a:solidFill>
                  </a:tcPr>
                </a:tc>
                <a:tc>
                  <a:txBody>
                    <a:bodyPr/>
                    <a:lstStyle/>
                    <a:p>
                      <a:pPr indent="0" lvl="0" marL="0" marR="0" rtl="0" algn="l">
                        <a:spcBef>
                          <a:spcPts val="0"/>
                        </a:spcBef>
                        <a:spcAft>
                          <a:spcPts val="0"/>
                        </a:spcAft>
                        <a:buClr>
                          <a:schemeClr val="dk1"/>
                        </a:buClr>
                        <a:buSzPts val="1900"/>
                        <a:buFont typeface="Calibri"/>
                        <a:buNone/>
                      </a:pPr>
                      <a:r>
                        <a:rPr lang="en-US" sz="3000" u="none" cap="none" strike="noStrike">
                          <a:latin typeface="Calibri"/>
                          <a:ea typeface="Calibri"/>
                          <a:cs typeface="Calibri"/>
                          <a:sym typeface="Calibri"/>
                        </a:rPr>
                        <a:t>Students learn to read, discuss, and write like social scientists.</a:t>
                      </a:r>
                      <a:endParaRPr sz="3000" u="none" cap="none" strike="noStrike">
                        <a:latin typeface="Calibri"/>
                        <a:ea typeface="Calibri"/>
                        <a:cs typeface="Calibri"/>
                        <a:sym typeface="Calibri"/>
                      </a:endParaRPr>
                    </a:p>
                  </a:txBody>
                  <a:tcPr marT="121900" marB="121900" marR="121900" marL="121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r>
              <a:tr h="1213725">
                <a:tc>
                  <a:txBody>
                    <a:bodyPr/>
                    <a:lstStyle/>
                    <a:p>
                      <a:pPr indent="0" lvl="0" marL="0" marR="0" rtl="0" algn="l">
                        <a:spcBef>
                          <a:spcPts val="0"/>
                        </a:spcBef>
                        <a:spcAft>
                          <a:spcPts val="0"/>
                        </a:spcAft>
                        <a:buClr>
                          <a:schemeClr val="dk1"/>
                        </a:buClr>
                        <a:buSzPts val="1900"/>
                        <a:buFont typeface="Calibri"/>
                        <a:buNone/>
                      </a:pPr>
                      <a:r>
                        <a:rPr lang="en-US" sz="3000" u="none" cap="none" strike="noStrike">
                          <a:latin typeface="Calibri"/>
                          <a:ea typeface="Calibri"/>
                          <a:cs typeface="Calibri"/>
                          <a:sym typeface="Calibri"/>
                        </a:rPr>
                        <a:t>Students develop literacy skills and social studies practices separately.</a:t>
                      </a:r>
                      <a:endParaRPr sz="3000" u="none" cap="none" strike="noStrike">
                        <a:latin typeface="Calibri"/>
                        <a:ea typeface="Calibri"/>
                        <a:cs typeface="Calibri"/>
                        <a:sym typeface="Calibri"/>
                      </a:endParaRPr>
                    </a:p>
                  </a:txBody>
                  <a:tcPr marT="121900" marB="121900" marR="121900" marL="121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CE5CD"/>
                    </a:solidFill>
                  </a:tcPr>
                </a:tc>
                <a:tc>
                  <a:txBody>
                    <a:bodyPr/>
                    <a:lstStyle/>
                    <a:p>
                      <a:pPr indent="0" lvl="0" marL="0" marR="0" rtl="0" algn="l">
                        <a:spcBef>
                          <a:spcPts val="0"/>
                        </a:spcBef>
                        <a:spcAft>
                          <a:spcPts val="0"/>
                        </a:spcAft>
                        <a:buClr>
                          <a:schemeClr val="dk1"/>
                        </a:buClr>
                        <a:buSzPts val="1900"/>
                        <a:buFont typeface="Calibri"/>
                        <a:buNone/>
                      </a:pPr>
                      <a:r>
                        <a:rPr lang="en-US" sz="3000" u="none" cap="none" strike="noStrike">
                          <a:highlight>
                            <a:srgbClr val="FFFF00"/>
                          </a:highlight>
                          <a:latin typeface="Calibri"/>
                          <a:ea typeface="Calibri"/>
                          <a:cs typeface="Calibri"/>
                          <a:sym typeface="Calibri"/>
                        </a:rPr>
                        <a:t>Students develop disciplinary literacy skills and social science practices in tandem.</a:t>
                      </a:r>
                      <a:endParaRPr sz="3000" u="none" cap="none" strike="noStrike">
                        <a:highlight>
                          <a:srgbClr val="FFFF00"/>
                        </a:highlight>
                        <a:latin typeface="Calibri"/>
                        <a:ea typeface="Calibri"/>
                        <a:cs typeface="Calibri"/>
                        <a:sym typeface="Calibri"/>
                      </a:endParaRPr>
                    </a:p>
                  </a:txBody>
                  <a:tcPr marT="121900" marB="121900" marR="121900" marL="121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r>
              <a:tr h="1213725">
                <a:tc>
                  <a:txBody>
                    <a:bodyPr/>
                    <a:lstStyle/>
                    <a:p>
                      <a:pPr indent="0" lvl="0" marL="0" marR="0" rtl="0" algn="l">
                        <a:spcBef>
                          <a:spcPts val="0"/>
                        </a:spcBef>
                        <a:spcAft>
                          <a:spcPts val="0"/>
                        </a:spcAft>
                        <a:buClr>
                          <a:schemeClr val="dk1"/>
                        </a:buClr>
                        <a:buSzPts val="1900"/>
                        <a:buFont typeface="Calibri"/>
                        <a:buNone/>
                      </a:pPr>
                      <a:r>
                        <a:rPr lang="en-US" sz="3000" u="none" cap="none" strike="noStrike">
                          <a:latin typeface="Calibri"/>
                          <a:ea typeface="Calibri"/>
                          <a:cs typeface="Calibri"/>
                          <a:sym typeface="Calibri"/>
                        </a:rPr>
                        <a:t>Students learn content knowledge.</a:t>
                      </a:r>
                      <a:endParaRPr sz="3000" u="none" cap="none" strike="noStrike">
                        <a:latin typeface="Calibri"/>
                        <a:ea typeface="Calibri"/>
                        <a:cs typeface="Calibri"/>
                        <a:sym typeface="Calibri"/>
                      </a:endParaRPr>
                    </a:p>
                  </a:txBody>
                  <a:tcPr marT="121900" marB="121900" marR="121900" marL="121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CE5CD"/>
                    </a:solidFill>
                  </a:tcPr>
                </a:tc>
                <a:tc>
                  <a:txBody>
                    <a:bodyPr/>
                    <a:lstStyle/>
                    <a:p>
                      <a:pPr indent="0" lvl="0" marL="0" marR="0" rtl="0" algn="l">
                        <a:spcBef>
                          <a:spcPts val="0"/>
                        </a:spcBef>
                        <a:spcAft>
                          <a:spcPts val="0"/>
                        </a:spcAft>
                        <a:buClr>
                          <a:schemeClr val="dk1"/>
                        </a:buClr>
                        <a:buSzPts val="1900"/>
                        <a:buFont typeface="Calibri"/>
                        <a:buNone/>
                      </a:pPr>
                      <a:r>
                        <a:rPr lang="en-US" sz="3000" u="none" cap="none" strike="noStrike">
                          <a:latin typeface="Calibri"/>
                          <a:ea typeface="Calibri"/>
                          <a:cs typeface="Calibri"/>
                          <a:sym typeface="Calibri"/>
                        </a:rPr>
                        <a:t>Students integrate and apply concepts, skills, and content knowledge.</a:t>
                      </a:r>
                      <a:endParaRPr sz="3000" u="none" cap="none" strike="noStrike">
                        <a:latin typeface="Calibri"/>
                        <a:ea typeface="Calibri"/>
                        <a:cs typeface="Calibri"/>
                        <a:sym typeface="Calibri"/>
                      </a:endParaRPr>
                    </a:p>
                  </a:txBody>
                  <a:tcPr marT="121900" marB="121900" marR="121900" marL="12190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r>
            </a:tbl>
          </a:graphicData>
        </a:graphic>
      </p:graphicFrame>
      <p:sp>
        <p:nvSpPr>
          <p:cNvPr id="281" name="Google Shape;281;g3325ab51e65_0_666"/>
          <p:cNvSpPr txBox="1"/>
          <p:nvPr/>
        </p:nvSpPr>
        <p:spPr>
          <a:xfrm>
            <a:off x="6295275" y="0"/>
            <a:ext cx="5770200" cy="831000"/>
          </a:xfrm>
          <a:prstGeom prst="rect">
            <a:avLst/>
          </a:prstGeom>
          <a:noFill/>
          <a:ln>
            <a:noFill/>
          </a:ln>
        </p:spPr>
        <p:txBody>
          <a:bodyPr anchorCtr="0" anchor="t" bIns="121900" lIns="121900" spcFirstLastPara="1" rIns="121900" wrap="square" tIns="121900">
            <a:spAutoFit/>
          </a:bodyPr>
          <a:lstStyle/>
          <a:p>
            <a:pPr indent="0" lvl="0" marL="0" marR="0" rtl="0" algn="l">
              <a:spcBef>
                <a:spcPts val="0"/>
              </a:spcBef>
              <a:spcAft>
                <a:spcPts val="0"/>
              </a:spcAft>
              <a:buClr>
                <a:schemeClr val="dk1"/>
              </a:buClr>
              <a:buSzPts val="1900"/>
              <a:buFont typeface="Calibri"/>
              <a:buNone/>
            </a:pPr>
            <a:r>
              <a:rPr lang="en-US" sz="1900">
                <a:solidFill>
                  <a:schemeClr val="dk1"/>
                </a:solidFill>
                <a:latin typeface="Calibri"/>
                <a:ea typeface="Calibri"/>
                <a:cs typeface="Calibri"/>
                <a:sym typeface="Calibri"/>
              </a:rPr>
              <a:t>Source</a:t>
            </a:r>
            <a:r>
              <a:rPr lang="en-US" sz="1900" u="sng">
                <a:solidFill>
                  <a:schemeClr val="hlink"/>
                </a:solidFill>
                <a:latin typeface="Calibri"/>
                <a:ea typeface="Calibri"/>
                <a:cs typeface="Calibri"/>
                <a:sym typeface="Calibri"/>
                <a:hlinkClick r:id="rId3"/>
              </a:rPr>
              <a:t>www.nysed.gov/common/nysed/files/programs/curriculum-instruction/nys-ss-field-guide.pdf</a:t>
            </a:r>
            <a:r>
              <a:rPr lang="en-US" sz="1900">
                <a:solidFill>
                  <a:schemeClr val="dk1"/>
                </a:solidFill>
                <a:latin typeface="Calibri"/>
                <a:ea typeface="Calibri"/>
                <a:cs typeface="Calibri"/>
                <a:sym typeface="Calibri"/>
              </a:rPr>
              <a:t>  </a:t>
            </a:r>
            <a:endParaRPr sz="19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3325ab51e65_0_672"/>
          <p:cNvSpPr txBox="1"/>
          <p:nvPr>
            <p:ph type="title"/>
          </p:nvPr>
        </p:nvSpPr>
        <p:spPr>
          <a:xfrm>
            <a:off x="542800" y="-12020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Organization of K-12 Standards by Themes</a:t>
            </a:r>
            <a:endParaRPr/>
          </a:p>
        </p:txBody>
      </p:sp>
      <p:pic>
        <p:nvPicPr>
          <p:cNvPr id="287" name="Google Shape;287;g3325ab51e65_0_672"/>
          <p:cNvPicPr preferRelativeResize="0"/>
          <p:nvPr/>
        </p:nvPicPr>
        <p:blipFill rotWithShape="1">
          <a:blip r:embed="rId3">
            <a:alphaModFix/>
          </a:blip>
          <a:srcRect b="0" l="0" r="0" t="0"/>
          <a:stretch/>
        </p:blipFill>
        <p:spPr>
          <a:xfrm>
            <a:off x="1948375" y="878300"/>
            <a:ext cx="7503225" cy="57481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3325ab51e65_0_677"/>
          <p:cNvSpPr txBox="1"/>
          <p:nvPr>
            <p:ph type="title"/>
          </p:nvPr>
        </p:nvSpPr>
        <p:spPr>
          <a:xfrm>
            <a:off x="8076775" y="1003675"/>
            <a:ext cx="3643800" cy="2138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94A6B"/>
              </a:buClr>
              <a:buSzPts val="3960"/>
              <a:buFont typeface="Calibri"/>
              <a:buNone/>
            </a:pPr>
            <a:r>
              <a:rPr lang="en-US" sz="4200">
                <a:extLst>
                  <a:ext uri="http://customooxmlschemas.google.com/">
                    <go:slidesCustomData xmlns:go="http://customooxmlschemas.google.com/" textRoundtripDataId="2"/>
                  </a:ext>
                </a:extLst>
              </a:rPr>
              <a:t>Themes: </a:t>
            </a:r>
            <a:endParaRPr sz="4200"/>
          </a:p>
          <a:p>
            <a:pPr indent="0" lvl="0" marL="0" rtl="0" algn="l">
              <a:lnSpc>
                <a:spcPct val="90000"/>
              </a:lnSpc>
              <a:spcBef>
                <a:spcPts val="0"/>
              </a:spcBef>
              <a:spcAft>
                <a:spcPts val="0"/>
              </a:spcAft>
              <a:buClr>
                <a:srgbClr val="194A6B"/>
              </a:buClr>
              <a:buSzPts val="3960"/>
              <a:buFont typeface="Calibri"/>
              <a:buNone/>
            </a:pPr>
            <a:r>
              <a:rPr lang="en-US" sz="4200"/>
              <a:t>Examples from Index</a:t>
            </a:r>
            <a:endParaRPr sz="4200"/>
          </a:p>
        </p:txBody>
      </p:sp>
      <p:pic>
        <p:nvPicPr>
          <p:cNvPr id="293" name="Google Shape;293;g3325ab51e65_0_677"/>
          <p:cNvPicPr preferRelativeResize="0"/>
          <p:nvPr/>
        </p:nvPicPr>
        <p:blipFill>
          <a:blip r:embed="rId3">
            <a:alphaModFix/>
          </a:blip>
          <a:stretch>
            <a:fillRect/>
          </a:stretch>
        </p:blipFill>
        <p:spPr>
          <a:xfrm>
            <a:off x="571050" y="0"/>
            <a:ext cx="7010399" cy="6957700"/>
          </a:xfrm>
          <a:prstGeom prst="rect">
            <a:avLst/>
          </a:prstGeom>
          <a:noFill/>
          <a:ln>
            <a:noFill/>
          </a:ln>
        </p:spPr>
      </p:pic>
      <p:sp>
        <p:nvSpPr>
          <p:cNvPr id="294" name="Google Shape;294;g3325ab51e65_0_677"/>
          <p:cNvSpPr/>
          <p:nvPr/>
        </p:nvSpPr>
        <p:spPr>
          <a:xfrm>
            <a:off x="1534625" y="1985875"/>
            <a:ext cx="2352600" cy="11562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5" name="Google Shape;295;g3325ab51e65_0_677"/>
          <p:cNvSpPr/>
          <p:nvPr/>
        </p:nvSpPr>
        <p:spPr>
          <a:xfrm>
            <a:off x="1800875" y="3362550"/>
            <a:ext cx="3185400" cy="3459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6" name="Google Shape;296;g3325ab51e65_0_677"/>
          <p:cNvSpPr/>
          <p:nvPr/>
        </p:nvSpPr>
        <p:spPr>
          <a:xfrm>
            <a:off x="1534625" y="5994100"/>
            <a:ext cx="4113900" cy="8640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g332bb78ce62_0_0"/>
          <p:cNvPicPr preferRelativeResize="0"/>
          <p:nvPr/>
        </p:nvPicPr>
        <p:blipFill rotWithShape="1">
          <a:blip r:embed="rId3">
            <a:alphaModFix/>
          </a:blip>
          <a:srcRect b="18864" l="0" r="0" t="0"/>
          <a:stretch/>
        </p:blipFill>
        <p:spPr>
          <a:xfrm>
            <a:off x="6384850" y="2525825"/>
            <a:ext cx="5302575" cy="3100475"/>
          </a:xfrm>
          <a:prstGeom prst="rect">
            <a:avLst/>
          </a:prstGeom>
          <a:noFill/>
          <a:ln>
            <a:noFill/>
          </a:ln>
        </p:spPr>
      </p:pic>
      <p:pic>
        <p:nvPicPr>
          <p:cNvPr id="302" name="Google Shape;302;g332bb78ce62_0_0"/>
          <p:cNvPicPr preferRelativeResize="0"/>
          <p:nvPr/>
        </p:nvPicPr>
        <p:blipFill rotWithShape="1">
          <a:blip r:embed="rId4">
            <a:alphaModFix/>
          </a:blip>
          <a:srcRect b="0" l="1382" r="1255" t="85801"/>
          <a:stretch/>
        </p:blipFill>
        <p:spPr>
          <a:xfrm>
            <a:off x="477900" y="1436800"/>
            <a:ext cx="8980551" cy="1003312"/>
          </a:xfrm>
          <a:prstGeom prst="rect">
            <a:avLst/>
          </a:prstGeom>
          <a:noFill/>
          <a:ln>
            <a:noFill/>
          </a:ln>
        </p:spPr>
      </p:pic>
      <p:pic>
        <p:nvPicPr>
          <p:cNvPr id="303" name="Google Shape;303;g332bb78ce62_0_0"/>
          <p:cNvPicPr preferRelativeResize="0"/>
          <p:nvPr/>
        </p:nvPicPr>
        <p:blipFill rotWithShape="1">
          <a:blip r:embed="rId5">
            <a:alphaModFix/>
          </a:blip>
          <a:srcRect b="42788" l="0" r="0" t="0"/>
          <a:stretch/>
        </p:blipFill>
        <p:spPr>
          <a:xfrm>
            <a:off x="364900" y="3186575"/>
            <a:ext cx="5911801" cy="2439725"/>
          </a:xfrm>
          <a:prstGeom prst="rect">
            <a:avLst/>
          </a:prstGeom>
          <a:noFill/>
          <a:ln>
            <a:noFill/>
          </a:ln>
        </p:spPr>
      </p:pic>
      <p:sp>
        <p:nvSpPr>
          <p:cNvPr id="304" name="Google Shape;304;g332bb78ce62_0_0"/>
          <p:cNvSpPr/>
          <p:nvPr/>
        </p:nvSpPr>
        <p:spPr>
          <a:xfrm>
            <a:off x="6392150" y="2878300"/>
            <a:ext cx="3066300" cy="315900"/>
          </a:xfrm>
          <a:prstGeom prst="rect">
            <a:avLst/>
          </a:prstGeom>
          <a:noFill/>
          <a:ln cap="flat" cmpd="sng" w="28575">
            <a:solidFill>
              <a:srgbClr val="FFBF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05" name="Google Shape;305;g332bb78ce62_0_0"/>
          <p:cNvSpPr txBox="1"/>
          <p:nvPr>
            <p:ph type="title"/>
          </p:nvPr>
        </p:nvSpPr>
        <p:spPr>
          <a:xfrm>
            <a:off x="571200" y="206225"/>
            <a:ext cx="11049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94A6B"/>
              </a:buClr>
              <a:buSzPts val="3960"/>
              <a:buFont typeface="Calibri"/>
              <a:buNone/>
            </a:pPr>
            <a:r>
              <a:rPr lang="en-US" sz="4200">
                <a:extLst>
                  <a:ext uri="http://customooxmlschemas.google.com/">
                    <go:slidesCustomData xmlns:go="http://customooxmlschemas.google.com/" textRoundtripDataId="3"/>
                  </a:ext>
                </a:extLst>
              </a:rPr>
              <a:t>Themes: High School Example</a:t>
            </a:r>
            <a:endParaRPr sz="4200"/>
          </a:p>
        </p:txBody>
      </p:sp>
      <p:sp>
        <p:nvSpPr>
          <p:cNvPr id="306" name="Google Shape;306;g332bb78ce62_0_0"/>
          <p:cNvSpPr/>
          <p:nvPr/>
        </p:nvSpPr>
        <p:spPr>
          <a:xfrm>
            <a:off x="441100" y="3110375"/>
            <a:ext cx="2577000" cy="315900"/>
          </a:xfrm>
          <a:prstGeom prst="rect">
            <a:avLst/>
          </a:prstGeom>
          <a:noFill/>
          <a:ln cap="flat" cmpd="sng" w="28575">
            <a:solidFill>
              <a:srgbClr val="FFBF2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3325ab51e65_0_686"/>
          <p:cNvSpPr txBox="1"/>
          <p:nvPr>
            <p:ph type="title"/>
          </p:nvPr>
        </p:nvSpPr>
        <p:spPr>
          <a:xfrm>
            <a:off x="838200" y="365125"/>
            <a:ext cx="11032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Incorporate and Honor Alaska History and Tribal Government</a:t>
            </a:r>
            <a:endParaRPr/>
          </a:p>
        </p:txBody>
      </p:sp>
      <p:sp>
        <p:nvSpPr>
          <p:cNvPr id="312" name="Google Shape;312;g3325ab51e65_0_686"/>
          <p:cNvSpPr txBox="1"/>
          <p:nvPr>
            <p:ph idx="1" type="body"/>
          </p:nvPr>
        </p:nvSpPr>
        <p:spPr>
          <a:xfrm>
            <a:off x="3556400" y="1825625"/>
            <a:ext cx="7797300" cy="2411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3200"/>
              <a:buNone/>
            </a:pPr>
            <a:r>
              <a:rPr b="1" lang="en-US"/>
              <a:t>Key Message:</a:t>
            </a:r>
            <a:endParaRPr b="1"/>
          </a:p>
          <a:p>
            <a:pPr indent="0" lvl="0" marL="0" rtl="0" algn="l">
              <a:lnSpc>
                <a:spcPct val="90000"/>
              </a:lnSpc>
              <a:spcBef>
                <a:spcPts val="0"/>
              </a:spcBef>
              <a:spcAft>
                <a:spcPts val="0"/>
              </a:spcAft>
              <a:buClr>
                <a:schemeClr val="dk1"/>
              </a:buClr>
              <a:buSzPts val="3100"/>
              <a:buNone/>
            </a:pPr>
            <a:r>
              <a:t/>
            </a:r>
            <a:endParaRPr b="1" sz="3100"/>
          </a:p>
          <a:p>
            <a:pPr indent="0" lvl="0" marL="0" rtl="0" algn="l">
              <a:lnSpc>
                <a:spcPct val="100000"/>
              </a:lnSpc>
              <a:spcBef>
                <a:spcPts val="0"/>
              </a:spcBef>
              <a:spcAft>
                <a:spcPts val="0"/>
              </a:spcAft>
              <a:buClr>
                <a:schemeClr val="dk1"/>
              </a:buClr>
              <a:buSzPts val="3200"/>
              <a:buNone/>
            </a:pPr>
            <a:r>
              <a:rPr lang="en-US"/>
              <a:t>Emphasizing the </a:t>
            </a:r>
            <a:r>
              <a:rPr b="1" lang="en-US"/>
              <a:t>Alaska context</a:t>
            </a:r>
            <a:r>
              <a:rPr lang="en-US"/>
              <a:t> ensures an excellent education and equitable representation for every student.</a:t>
            </a:r>
            <a:endParaRPr/>
          </a:p>
        </p:txBody>
      </p:sp>
      <p:sp>
        <p:nvSpPr>
          <p:cNvPr id="313" name="Google Shape;313;g3325ab51e65_0_686"/>
          <p:cNvSpPr txBox="1"/>
          <p:nvPr>
            <p:ph idx="1" type="body"/>
          </p:nvPr>
        </p:nvSpPr>
        <p:spPr>
          <a:xfrm>
            <a:off x="3556400" y="4279075"/>
            <a:ext cx="8499600" cy="220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700"/>
              <a:buNone/>
            </a:pPr>
            <a:r>
              <a:rPr b="1" lang="en-US" sz="2700"/>
              <a:t>Major Shift:</a:t>
            </a:r>
            <a:endParaRPr b="1" sz="2700"/>
          </a:p>
          <a:p>
            <a:pPr indent="0" lvl="0" marL="0" rtl="0" algn="l">
              <a:lnSpc>
                <a:spcPct val="90000"/>
              </a:lnSpc>
              <a:spcBef>
                <a:spcPts val="0"/>
              </a:spcBef>
              <a:spcAft>
                <a:spcPts val="0"/>
              </a:spcAft>
              <a:buClr>
                <a:schemeClr val="dk1"/>
              </a:buClr>
              <a:buSzPts val="1900"/>
              <a:buNone/>
            </a:pPr>
            <a:r>
              <a:t/>
            </a:r>
            <a:endParaRPr sz="1900"/>
          </a:p>
          <a:p>
            <a:pPr indent="0" lvl="0" marL="0" rtl="0" algn="l">
              <a:lnSpc>
                <a:spcPct val="100000"/>
              </a:lnSpc>
              <a:spcBef>
                <a:spcPts val="0"/>
              </a:spcBef>
              <a:spcAft>
                <a:spcPts val="0"/>
              </a:spcAft>
              <a:buClr>
                <a:schemeClr val="dk1"/>
              </a:buClr>
              <a:buSzPts val="2700"/>
              <a:buNone/>
            </a:pPr>
            <a:r>
              <a:rPr i="1" lang="en-US" sz="2700"/>
              <a:t>From </a:t>
            </a:r>
            <a:r>
              <a:rPr lang="en-US" sz="2700"/>
              <a:t>limited content on Alaska History, Tribal Government, and Indigenous histories </a:t>
            </a:r>
            <a:r>
              <a:rPr i="1" lang="en-US" sz="2700"/>
              <a:t>to </a:t>
            </a:r>
            <a:r>
              <a:rPr lang="en-US" sz="2700"/>
              <a:t>intentionally </a:t>
            </a:r>
            <a:r>
              <a:rPr b="1" lang="en-US" sz="2700"/>
              <a:t>recognizing and honoring </a:t>
            </a:r>
            <a:r>
              <a:rPr lang="en-US" sz="2700"/>
              <a:t>Alaska’s diverse communities, histories, and unique systems of government throughout K-12. </a:t>
            </a:r>
            <a:endParaRPr sz="2700"/>
          </a:p>
        </p:txBody>
      </p:sp>
      <p:graphicFrame>
        <p:nvGraphicFramePr>
          <p:cNvPr id="314" name="Google Shape;314;g3325ab51e65_0_686"/>
          <p:cNvGraphicFramePr/>
          <p:nvPr/>
        </p:nvGraphicFramePr>
        <p:xfrm>
          <a:off x="658100" y="1825620"/>
          <a:ext cx="3000000" cy="3000000"/>
        </p:xfrm>
        <a:graphic>
          <a:graphicData uri="http://schemas.openxmlformats.org/drawingml/2006/table">
            <a:tbl>
              <a:tblPr>
                <a:noFill/>
                <a:tableStyleId>{3EBA1BFF-A823-4D23-AAA0-89B039462EEC}</a:tableStyleId>
              </a:tblPr>
              <a:tblGrid>
                <a:gridCol w="2743975"/>
              </a:tblGrid>
              <a:tr h="1229825">
                <a:tc>
                  <a:txBody>
                    <a:bodyPr/>
                    <a:lstStyle/>
                    <a:p>
                      <a:pPr indent="0" lvl="0" marL="0" marR="0" rtl="0" algn="l">
                        <a:lnSpc>
                          <a:spcPct val="100000"/>
                        </a:lnSpc>
                        <a:spcBef>
                          <a:spcPts val="0"/>
                        </a:spcBef>
                        <a:spcAft>
                          <a:spcPts val="0"/>
                        </a:spcAft>
                        <a:buClr>
                          <a:srgbClr val="000000"/>
                        </a:buClr>
                        <a:buSzPts val="1900"/>
                        <a:buFont typeface="Arial"/>
                        <a:buNone/>
                      </a:pPr>
                      <a:r>
                        <a:rPr b="1" lang="en-US" sz="2300" u="none" cap="none" strike="noStrike">
                          <a:solidFill>
                            <a:srgbClr val="FFFFFF"/>
                          </a:solidFill>
                          <a:latin typeface="Calibri"/>
                          <a:ea typeface="Calibri"/>
                          <a:cs typeface="Calibri"/>
                          <a:sym typeface="Calibri"/>
                        </a:rPr>
                        <a:t>2. Incorporate and Honor Alaska History and Tribal Government</a:t>
                      </a:r>
                      <a:endParaRPr b="1" sz="2300" u="none" cap="none" strike="noStrike">
                        <a:solidFill>
                          <a:srgbClr val="FFFFFF"/>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solidFill>
                      <a:srgbClr val="0D6CB9"/>
                    </a:solidFill>
                  </a:tcPr>
                </a:tc>
              </a:tr>
              <a:tr h="2764325">
                <a:tc>
                  <a:txBody>
                    <a:bodyPr/>
                    <a:lstStyle/>
                    <a:p>
                      <a:pPr indent="0" lvl="0" marL="0" marR="0" rtl="0" algn="l">
                        <a:lnSpc>
                          <a:spcPct val="100000"/>
                        </a:lnSpc>
                        <a:spcBef>
                          <a:spcPts val="0"/>
                        </a:spcBef>
                        <a:spcAft>
                          <a:spcPts val="0"/>
                        </a:spcAft>
                        <a:buClr>
                          <a:srgbClr val="000000"/>
                        </a:buClr>
                        <a:buSzPts val="1900"/>
                        <a:buFont typeface="Arial"/>
                        <a:buNone/>
                      </a:pPr>
                      <a:r>
                        <a:rPr lang="en-US" sz="2300" u="none" cap="none" strike="noStrike">
                          <a:solidFill>
                            <a:srgbClr val="0D6CB9"/>
                          </a:solidFill>
                          <a:latin typeface="Calibri"/>
                          <a:ea typeface="Calibri"/>
                          <a:cs typeface="Calibri"/>
                          <a:sym typeface="Calibri"/>
                        </a:rPr>
                        <a:t>Students engage with content that reflects their state’s diverse communities, cultures, perspectives, and voices across the social studies disciplines.</a:t>
                      </a:r>
                      <a:endParaRPr sz="2300" u="none" cap="none" strike="noStrike">
                        <a:solidFill>
                          <a:srgbClr val="0D6CB9"/>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33de25bd3e1_0_6"/>
          <p:cNvSpPr txBox="1"/>
          <p:nvPr>
            <p:ph type="title"/>
          </p:nvPr>
        </p:nvSpPr>
        <p:spPr>
          <a:xfrm>
            <a:off x="479475" y="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Example Alaska History-Specific Standards</a:t>
            </a:r>
            <a:endParaRPr/>
          </a:p>
        </p:txBody>
      </p:sp>
      <p:sp>
        <p:nvSpPr>
          <p:cNvPr id="320" name="Google Shape;320;g33de25bd3e1_0_6"/>
          <p:cNvSpPr txBox="1"/>
          <p:nvPr/>
        </p:nvSpPr>
        <p:spPr>
          <a:xfrm>
            <a:off x="9145500" y="1555625"/>
            <a:ext cx="27432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600">
                <a:solidFill>
                  <a:srgbClr val="194A6B"/>
                </a:solidFill>
                <a:latin typeface="Calibri"/>
                <a:ea typeface="Calibri"/>
                <a:cs typeface="Calibri"/>
                <a:sym typeface="Calibri"/>
              </a:rPr>
              <a:t>Takeway: </a:t>
            </a:r>
            <a:endParaRPr b="1" sz="3600">
              <a:solidFill>
                <a:srgbClr val="194A6B"/>
              </a:solidFill>
              <a:latin typeface="Calibri"/>
              <a:ea typeface="Calibri"/>
              <a:cs typeface="Calibri"/>
              <a:sym typeface="Calibri"/>
            </a:endParaRPr>
          </a:p>
          <a:p>
            <a:pPr indent="0" lvl="0" marL="0" rtl="0" algn="l">
              <a:spcBef>
                <a:spcPts val="0"/>
              </a:spcBef>
              <a:spcAft>
                <a:spcPts val="0"/>
              </a:spcAft>
              <a:buNone/>
            </a:pPr>
            <a:r>
              <a:rPr b="1" lang="en-US" sz="2800">
                <a:solidFill>
                  <a:schemeClr val="dk1"/>
                </a:solidFill>
                <a:highlight>
                  <a:srgbClr val="FFFF00"/>
                </a:highlight>
                <a:latin typeface="Calibri"/>
                <a:ea typeface="Calibri"/>
                <a:cs typeface="Calibri"/>
                <a:sym typeface="Calibri"/>
              </a:rPr>
              <a:t>AK History standards embedded ACROSS all grade levels,</a:t>
            </a:r>
            <a:r>
              <a:rPr lang="en-US" sz="2800">
                <a:solidFill>
                  <a:schemeClr val="dk1"/>
                </a:solidFill>
                <a:highlight>
                  <a:srgbClr val="FFFF00"/>
                </a:highlight>
                <a:latin typeface="Calibri"/>
                <a:ea typeface="Calibri"/>
                <a:cs typeface="Calibri"/>
                <a:sym typeface="Calibri"/>
              </a:rPr>
              <a:t> not just in req’d AK Studies Classes</a:t>
            </a:r>
            <a:endParaRPr sz="2800">
              <a:solidFill>
                <a:schemeClr val="dk1"/>
              </a:solidFill>
              <a:highlight>
                <a:srgbClr val="FFFF00"/>
              </a:highlight>
              <a:latin typeface="Calibri"/>
              <a:ea typeface="Calibri"/>
              <a:cs typeface="Calibri"/>
              <a:sym typeface="Calibri"/>
            </a:endParaRPr>
          </a:p>
        </p:txBody>
      </p:sp>
      <p:graphicFrame>
        <p:nvGraphicFramePr>
          <p:cNvPr id="321" name="Google Shape;321;g33de25bd3e1_0_6"/>
          <p:cNvGraphicFramePr/>
          <p:nvPr/>
        </p:nvGraphicFramePr>
        <p:xfrm>
          <a:off x="479475" y="1119275"/>
          <a:ext cx="3000000" cy="3000000"/>
        </p:xfrm>
        <a:graphic>
          <a:graphicData uri="http://schemas.openxmlformats.org/drawingml/2006/table">
            <a:tbl>
              <a:tblPr>
                <a:noFill/>
                <a:tableStyleId>{8CEE17C8-7381-41F2-BE71-33C50131C066}</a:tableStyleId>
              </a:tblPr>
              <a:tblGrid>
                <a:gridCol w="2107050"/>
                <a:gridCol w="2107050"/>
                <a:gridCol w="2107050"/>
                <a:gridCol w="2107050"/>
              </a:tblGrid>
              <a:tr h="529175">
                <a:tc>
                  <a:txBody>
                    <a:bodyPr/>
                    <a:lstStyle/>
                    <a:p>
                      <a:pPr indent="0" lvl="0" marL="0" rtl="0" algn="l">
                        <a:spcBef>
                          <a:spcPts val="0"/>
                        </a:spcBef>
                        <a:spcAft>
                          <a:spcPts val="0"/>
                        </a:spcAft>
                        <a:buNone/>
                      </a:pPr>
                      <a:r>
                        <a:rPr b="1" lang="en-US" sz="2000">
                          <a:solidFill>
                            <a:schemeClr val="lt1"/>
                          </a:solidFill>
                        </a:rPr>
                        <a:t>Civics</a:t>
                      </a:r>
                      <a:endParaRPr b="1" sz="20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US" sz="2000">
                          <a:solidFill>
                            <a:schemeClr val="lt1"/>
                          </a:solidFill>
                        </a:rPr>
                        <a:t>Economics</a:t>
                      </a:r>
                      <a:endParaRPr b="1" sz="20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3"/>
                    </a:solidFill>
                  </a:tcPr>
                </a:tc>
                <a:tc>
                  <a:txBody>
                    <a:bodyPr/>
                    <a:lstStyle/>
                    <a:p>
                      <a:pPr indent="0" lvl="0" marL="0" rtl="0" algn="l">
                        <a:spcBef>
                          <a:spcPts val="0"/>
                        </a:spcBef>
                        <a:spcAft>
                          <a:spcPts val="0"/>
                        </a:spcAft>
                        <a:buNone/>
                      </a:pPr>
                      <a:r>
                        <a:rPr b="1" lang="en-US" sz="2000">
                          <a:solidFill>
                            <a:schemeClr val="lt1"/>
                          </a:solidFill>
                        </a:rPr>
                        <a:t>Geography</a:t>
                      </a:r>
                      <a:endParaRPr b="1" sz="20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6"/>
                    </a:solidFill>
                  </a:tcPr>
                </a:tc>
                <a:tc>
                  <a:txBody>
                    <a:bodyPr/>
                    <a:lstStyle/>
                    <a:p>
                      <a:pPr indent="0" lvl="0" marL="0" rtl="0" algn="l">
                        <a:spcBef>
                          <a:spcPts val="0"/>
                        </a:spcBef>
                        <a:spcAft>
                          <a:spcPts val="0"/>
                        </a:spcAft>
                        <a:buNone/>
                      </a:pPr>
                      <a:r>
                        <a:rPr b="1" lang="en-US" sz="2000">
                          <a:solidFill>
                            <a:schemeClr val="lt1"/>
                          </a:solidFill>
                        </a:rPr>
                        <a:t>History</a:t>
                      </a:r>
                      <a:endParaRPr b="1" sz="20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55A11"/>
                    </a:solidFill>
                  </a:tcPr>
                </a:tc>
              </a:tr>
              <a:tr h="1258200">
                <a:tc>
                  <a:txBody>
                    <a:bodyPr/>
                    <a:lstStyle/>
                    <a:p>
                      <a:pPr indent="0" lvl="0" marL="0" rtl="0" algn="l">
                        <a:spcBef>
                          <a:spcPts val="0"/>
                        </a:spcBef>
                        <a:spcAft>
                          <a:spcPts val="0"/>
                        </a:spcAft>
                        <a:buNone/>
                      </a:pPr>
                      <a:r>
                        <a:rPr b="1" lang="en-US" sz="1500"/>
                        <a:t>Anchor Standard 7</a:t>
                      </a:r>
                      <a:endParaRPr b="1" sz="1500"/>
                    </a:p>
                    <a:p>
                      <a:pPr indent="0" lvl="0" marL="0" rtl="0" algn="l">
                        <a:spcBef>
                          <a:spcPts val="0"/>
                        </a:spcBef>
                        <a:spcAft>
                          <a:spcPts val="0"/>
                        </a:spcAft>
                        <a:buNone/>
                      </a:pPr>
                      <a:r>
                        <a:rPr lang="en-US" sz="1500"/>
                        <a:t>Participation and Deliberation</a:t>
                      </a:r>
                      <a:endParaRPr sz="15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b="1" lang="en-US" sz="1500"/>
                        <a:t>Anchor Standard 12</a:t>
                      </a:r>
                      <a:r>
                        <a:rPr lang="en-US" sz="1500"/>
                        <a:t> Decision-Making and Personal Finance</a:t>
                      </a:r>
                      <a:endParaRPr sz="15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sz="1500"/>
                        <a:t>Anchor Standard 17</a:t>
                      </a:r>
                      <a:r>
                        <a:rPr lang="en-US" sz="1500"/>
                        <a:t> Global Interconnections: Changing Spatial Patterns</a:t>
                      </a:r>
                      <a:endParaRPr sz="15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b="1" lang="en-US" sz="1500"/>
                        <a:t>Anchor Standard 22</a:t>
                      </a:r>
                      <a:endParaRPr sz="1500"/>
                    </a:p>
                    <a:p>
                      <a:pPr indent="0" lvl="0" marL="0" rtl="0" algn="l">
                        <a:spcBef>
                          <a:spcPts val="0"/>
                        </a:spcBef>
                        <a:spcAft>
                          <a:spcPts val="0"/>
                        </a:spcAft>
                        <a:buNone/>
                      </a:pPr>
                      <a:r>
                        <a:rPr lang="en-US" sz="1500"/>
                        <a:t>Historical Sources and Evidence</a:t>
                      </a:r>
                      <a:endParaRPr sz="15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CE5CD"/>
                    </a:solidFill>
                  </a:tcPr>
                </a:tc>
              </a:tr>
              <a:tr h="1258200">
                <a:tc>
                  <a:txBody>
                    <a:bodyPr/>
                    <a:lstStyle/>
                    <a:p>
                      <a:pPr indent="0" lvl="0" marL="0" rtl="0" algn="l">
                        <a:spcBef>
                          <a:spcPts val="0"/>
                        </a:spcBef>
                        <a:spcAft>
                          <a:spcPts val="0"/>
                        </a:spcAft>
                        <a:buNone/>
                      </a:pPr>
                      <a:r>
                        <a:rPr b="1" lang="en-US" sz="1500"/>
                        <a:t>Anchor Standard 8</a:t>
                      </a:r>
                      <a:endParaRPr sz="1500"/>
                    </a:p>
                    <a:p>
                      <a:pPr indent="0" lvl="0" marL="0" rtl="0" algn="l">
                        <a:spcBef>
                          <a:spcPts val="0"/>
                        </a:spcBef>
                        <a:spcAft>
                          <a:spcPts val="0"/>
                        </a:spcAft>
                        <a:buNone/>
                      </a:pPr>
                      <a:r>
                        <a:rPr lang="en-US" sz="1500"/>
                        <a:t>Processes, Rules, and Laws</a:t>
                      </a:r>
                      <a:endParaRPr sz="15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b="1" lang="en-US" sz="1500"/>
                        <a:t>Anchor Standard 13</a:t>
                      </a:r>
                      <a:r>
                        <a:rPr lang="en-US" sz="1500"/>
                        <a:t> The National Economy</a:t>
                      </a:r>
                      <a:endParaRPr sz="15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sz="1500"/>
                        <a:t>Anchor Standard 18</a:t>
                      </a:r>
                      <a:endParaRPr sz="1500"/>
                    </a:p>
                    <a:p>
                      <a:pPr indent="0" lvl="0" marL="0" rtl="0" algn="l">
                        <a:spcBef>
                          <a:spcPts val="0"/>
                        </a:spcBef>
                        <a:spcAft>
                          <a:spcPts val="0"/>
                        </a:spcAft>
                        <a:buNone/>
                      </a:pPr>
                      <a:r>
                        <a:rPr lang="en-US" sz="1500"/>
                        <a:t>Geographic Representations and Reasoning</a:t>
                      </a:r>
                      <a:endParaRPr sz="15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b="1" lang="en-US" sz="1500"/>
                        <a:t>Anchor Standard 23</a:t>
                      </a:r>
                      <a:endParaRPr b="1" sz="1500"/>
                    </a:p>
                    <a:p>
                      <a:pPr indent="0" lvl="0" marL="0" rtl="0" algn="l">
                        <a:spcBef>
                          <a:spcPts val="0"/>
                        </a:spcBef>
                        <a:spcAft>
                          <a:spcPts val="0"/>
                        </a:spcAft>
                        <a:buNone/>
                      </a:pPr>
                      <a:r>
                        <a:rPr lang="en-US" sz="1500"/>
                        <a:t>Change, Continuity, and Context</a:t>
                      </a:r>
                      <a:endParaRPr sz="15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CE5CD"/>
                    </a:solidFill>
                  </a:tcPr>
                </a:tc>
              </a:tr>
              <a:tr h="1258200">
                <a:tc>
                  <a:txBody>
                    <a:bodyPr/>
                    <a:lstStyle/>
                    <a:p>
                      <a:pPr indent="0" lvl="0" marL="0" rtl="0" algn="l">
                        <a:spcBef>
                          <a:spcPts val="0"/>
                        </a:spcBef>
                        <a:spcAft>
                          <a:spcPts val="0"/>
                        </a:spcAft>
                        <a:buNone/>
                      </a:pPr>
                      <a:r>
                        <a:rPr b="1" lang="en-US" sz="1500">
                          <a:highlight>
                            <a:srgbClr val="FFFF00"/>
                          </a:highlight>
                        </a:rPr>
                        <a:t>Anchor Standard 9</a:t>
                      </a:r>
                      <a:endParaRPr b="1" sz="1500">
                        <a:highlight>
                          <a:srgbClr val="FFFF00"/>
                        </a:highlight>
                      </a:endParaRPr>
                    </a:p>
                    <a:p>
                      <a:pPr indent="0" lvl="0" marL="0" rtl="0" algn="l">
                        <a:spcBef>
                          <a:spcPts val="0"/>
                        </a:spcBef>
                        <a:spcAft>
                          <a:spcPts val="0"/>
                        </a:spcAft>
                        <a:buNone/>
                      </a:pPr>
                      <a:r>
                        <a:rPr lang="en-US" sz="1500">
                          <a:highlight>
                            <a:srgbClr val="FFFF00"/>
                          </a:highlight>
                        </a:rPr>
                        <a:t>Alaska’s Governments</a:t>
                      </a:r>
                      <a:endParaRPr sz="1500">
                        <a:highlight>
                          <a:srgbClr val="FFFF00"/>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b="1" lang="en-US" sz="1500"/>
                        <a:t>Anchor Standard 14</a:t>
                      </a:r>
                      <a:endParaRPr sz="1500"/>
                    </a:p>
                    <a:p>
                      <a:pPr indent="0" lvl="0" marL="0" rtl="0" algn="l">
                        <a:spcBef>
                          <a:spcPts val="0"/>
                        </a:spcBef>
                        <a:spcAft>
                          <a:spcPts val="0"/>
                        </a:spcAft>
                        <a:buNone/>
                      </a:pPr>
                      <a:r>
                        <a:rPr lang="en-US" sz="1500"/>
                        <a:t>The Global Economy</a:t>
                      </a:r>
                      <a:endParaRPr sz="15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sz="1500"/>
                        <a:t>Anchor Standard 19</a:t>
                      </a:r>
                      <a:endParaRPr sz="1500"/>
                    </a:p>
                    <a:p>
                      <a:pPr indent="0" lvl="0" marL="0" rtl="0" algn="l">
                        <a:spcBef>
                          <a:spcPts val="0"/>
                        </a:spcBef>
                        <a:spcAft>
                          <a:spcPts val="0"/>
                        </a:spcAft>
                        <a:buNone/>
                      </a:pPr>
                      <a:r>
                        <a:rPr lang="en-US" sz="1500"/>
                        <a:t>Human Populations: Spatial Patterns and Movement</a:t>
                      </a:r>
                      <a:endParaRPr sz="15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b="1" lang="en-US" sz="1500"/>
                        <a:t>Anchor Standard 24</a:t>
                      </a:r>
                      <a:endParaRPr b="1" sz="1500"/>
                    </a:p>
                    <a:p>
                      <a:pPr indent="0" lvl="0" marL="0" rtl="0" algn="l">
                        <a:spcBef>
                          <a:spcPts val="0"/>
                        </a:spcBef>
                        <a:spcAft>
                          <a:spcPts val="0"/>
                        </a:spcAft>
                        <a:buNone/>
                      </a:pPr>
                      <a:r>
                        <a:rPr lang="en-US" sz="1500"/>
                        <a:t>Historical Thinking</a:t>
                      </a:r>
                      <a:endParaRPr sz="15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CE5CD"/>
                    </a:solidFill>
                  </a:tcPr>
                </a:tc>
              </a:tr>
              <a:tr h="1258200">
                <a:tc>
                  <a:txBody>
                    <a:bodyPr/>
                    <a:lstStyle/>
                    <a:p>
                      <a:pPr indent="0" lvl="0" marL="0" rtl="0" algn="l">
                        <a:spcBef>
                          <a:spcPts val="0"/>
                        </a:spcBef>
                        <a:spcAft>
                          <a:spcPts val="0"/>
                        </a:spcAft>
                        <a:buNone/>
                      </a:pPr>
                      <a:r>
                        <a:rPr b="1" lang="en-US" sz="1500"/>
                        <a:t>Anchor Standard 10</a:t>
                      </a:r>
                      <a:endParaRPr b="1" sz="1500"/>
                    </a:p>
                    <a:p>
                      <a:pPr indent="0" lvl="0" marL="0" rtl="0" algn="l">
                        <a:spcBef>
                          <a:spcPts val="0"/>
                        </a:spcBef>
                        <a:spcAft>
                          <a:spcPts val="0"/>
                        </a:spcAft>
                        <a:buNone/>
                      </a:pPr>
                      <a:r>
                        <a:rPr lang="en-US" sz="1500"/>
                        <a:t>Rights, Rules, and </a:t>
                      </a:r>
                      <a:r>
                        <a:rPr lang="en-US" sz="1500"/>
                        <a:t>Responsibilities</a:t>
                      </a:r>
                      <a:r>
                        <a:rPr lang="en-US" sz="1500"/>
                        <a:t> of Citizens</a:t>
                      </a:r>
                      <a:endParaRPr sz="15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b="1" lang="en-US" sz="1500">
                          <a:highlight>
                            <a:srgbClr val="FFFF00"/>
                          </a:highlight>
                        </a:rPr>
                        <a:t>Anchor Standard 15</a:t>
                      </a:r>
                      <a:endParaRPr sz="1500">
                        <a:highlight>
                          <a:srgbClr val="FFFF00"/>
                        </a:highlight>
                      </a:endParaRPr>
                    </a:p>
                    <a:p>
                      <a:pPr indent="0" lvl="0" marL="0" rtl="0" algn="l">
                        <a:spcBef>
                          <a:spcPts val="0"/>
                        </a:spcBef>
                        <a:spcAft>
                          <a:spcPts val="0"/>
                        </a:spcAft>
                        <a:buNone/>
                      </a:pPr>
                      <a:r>
                        <a:rPr lang="en-US" sz="1500">
                          <a:highlight>
                            <a:srgbClr val="FFFF00"/>
                          </a:highlight>
                        </a:rPr>
                        <a:t>Alaska Economies: State, Local, and Tribal</a:t>
                      </a:r>
                      <a:endParaRPr sz="1500">
                        <a:highlight>
                          <a:srgbClr val="FFFF00"/>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US" sz="1500">
                          <a:highlight>
                            <a:srgbClr val="FFFF00"/>
                          </a:highlight>
                        </a:rPr>
                        <a:t>Anchor Standard 20</a:t>
                      </a:r>
                      <a:endParaRPr sz="1500">
                        <a:highlight>
                          <a:srgbClr val="FFFF00"/>
                        </a:highlight>
                      </a:endParaRPr>
                    </a:p>
                    <a:p>
                      <a:pPr indent="0" lvl="0" marL="0" rtl="0" algn="l">
                        <a:spcBef>
                          <a:spcPts val="0"/>
                        </a:spcBef>
                        <a:spcAft>
                          <a:spcPts val="0"/>
                        </a:spcAft>
                        <a:buNone/>
                      </a:pPr>
                      <a:r>
                        <a:rPr lang="en-US" sz="1500">
                          <a:highlight>
                            <a:srgbClr val="FFFF00"/>
                          </a:highlight>
                        </a:rPr>
                        <a:t>Geography of Alaska</a:t>
                      </a:r>
                      <a:endParaRPr sz="1500">
                        <a:highlight>
                          <a:srgbClr val="FFFF00"/>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c>
                  <a:txBody>
                    <a:bodyPr/>
                    <a:lstStyle/>
                    <a:p>
                      <a:pPr indent="0" lvl="0" marL="0" rtl="0" algn="l">
                        <a:spcBef>
                          <a:spcPts val="0"/>
                        </a:spcBef>
                        <a:spcAft>
                          <a:spcPts val="0"/>
                        </a:spcAft>
                        <a:buNone/>
                      </a:pPr>
                      <a:r>
                        <a:rPr b="1" lang="en-US" sz="1500">
                          <a:highlight>
                            <a:srgbClr val="FFFF00"/>
                          </a:highlight>
                        </a:rPr>
                        <a:t>Anchor Standard 25</a:t>
                      </a:r>
                      <a:endParaRPr b="1" sz="1500">
                        <a:highlight>
                          <a:srgbClr val="FFFF00"/>
                        </a:highlight>
                      </a:endParaRPr>
                    </a:p>
                    <a:p>
                      <a:pPr indent="0" lvl="0" marL="0" rtl="0" algn="l">
                        <a:spcBef>
                          <a:spcPts val="0"/>
                        </a:spcBef>
                        <a:spcAft>
                          <a:spcPts val="0"/>
                        </a:spcAft>
                        <a:buNone/>
                      </a:pPr>
                      <a:r>
                        <a:rPr lang="en-US" sz="1500">
                          <a:highlight>
                            <a:srgbClr val="FFFF00"/>
                          </a:highlight>
                        </a:rPr>
                        <a:t>Alaskan History</a:t>
                      </a:r>
                      <a:endParaRPr sz="1500">
                        <a:highlight>
                          <a:srgbClr val="FFFF00"/>
                        </a:highlight>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CE5CD"/>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33de25bd3e1_0_17"/>
          <p:cNvSpPr txBox="1"/>
          <p:nvPr>
            <p:ph type="title"/>
          </p:nvPr>
        </p:nvSpPr>
        <p:spPr>
          <a:xfrm>
            <a:off x="434439" y="20742"/>
            <a:ext cx="10515600" cy="1024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40909"/>
              <a:buNone/>
            </a:pPr>
            <a:r>
              <a:rPr lang="en-US"/>
              <a:t>Stop &amp; Synthesize: </a:t>
            </a:r>
            <a:endParaRPr/>
          </a:p>
          <a:p>
            <a:pPr indent="0" lvl="0" marL="0" rtl="0" algn="l">
              <a:lnSpc>
                <a:spcPct val="90000"/>
              </a:lnSpc>
              <a:spcBef>
                <a:spcPts val="0"/>
              </a:spcBef>
              <a:spcAft>
                <a:spcPts val="0"/>
              </a:spcAft>
              <a:buClr>
                <a:srgbClr val="194A6B"/>
              </a:buClr>
              <a:buSzPct val="40909"/>
              <a:buNone/>
            </a:pPr>
            <a:r>
              <a:rPr lang="en-US"/>
              <a:t>Chat Waterfall</a:t>
            </a:r>
            <a:endParaRPr/>
          </a:p>
        </p:txBody>
      </p:sp>
      <p:sp>
        <p:nvSpPr>
          <p:cNvPr id="327" name="Google Shape;327;g33de25bd3e1_0_17"/>
          <p:cNvSpPr txBox="1"/>
          <p:nvPr>
            <p:ph idx="1" type="body"/>
          </p:nvPr>
        </p:nvSpPr>
        <p:spPr>
          <a:xfrm>
            <a:off x="434450" y="1315400"/>
            <a:ext cx="3938100" cy="4938000"/>
          </a:xfrm>
          <a:prstGeom prst="rect">
            <a:avLst/>
          </a:prstGeom>
          <a:noFill/>
          <a:ln>
            <a:noFill/>
          </a:ln>
        </p:spPr>
        <p:txBody>
          <a:bodyPr anchorCtr="0" anchor="t" bIns="45700" lIns="91425" spcFirstLastPara="1" rIns="91425" wrap="square" tIns="45700">
            <a:noAutofit/>
          </a:bodyPr>
          <a:lstStyle/>
          <a:p>
            <a:pPr indent="0" lvl="0" marL="25400" rtl="0" algn="l">
              <a:spcBef>
                <a:spcPts val="1000"/>
              </a:spcBef>
              <a:spcAft>
                <a:spcPts val="0"/>
              </a:spcAft>
              <a:buClr>
                <a:schemeClr val="dk1"/>
              </a:buClr>
              <a:buSzPts val="3200"/>
              <a:buFont typeface="Arial"/>
              <a:buNone/>
            </a:pPr>
            <a:r>
              <a:rPr b="1" lang="en-US" sz="2800"/>
              <a:t>Chat Waterfall</a:t>
            </a:r>
            <a:endParaRPr sz="1400">
              <a:latin typeface="Arial"/>
              <a:ea typeface="Arial"/>
              <a:cs typeface="Arial"/>
              <a:sym typeface="Arial"/>
            </a:endParaRPr>
          </a:p>
          <a:p>
            <a:pPr indent="0" lvl="0" marL="25400" rtl="0" algn="l">
              <a:spcBef>
                <a:spcPts val="1000"/>
              </a:spcBef>
              <a:spcAft>
                <a:spcPts val="0"/>
              </a:spcAft>
              <a:buClr>
                <a:schemeClr val="dk1"/>
              </a:buClr>
              <a:buSzPts val="3200"/>
              <a:buFont typeface="Arial"/>
              <a:buNone/>
            </a:pPr>
            <a:r>
              <a:rPr i="1" lang="en-US" sz="2800"/>
              <a:t>Write your response in the chat</a:t>
            </a:r>
            <a:endParaRPr sz="1400">
              <a:latin typeface="Arial"/>
              <a:ea typeface="Arial"/>
              <a:cs typeface="Arial"/>
              <a:sym typeface="Arial"/>
            </a:endParaRPr>
          </a:p>
          <a:p>
            <a:pPr indent="0" lvl="0" marL="25400" rtl="0" algn="l">
              <a:spcBef>
                <a:spcPts val="1000"/>
              </a:spcBef>
              <a:spcAft>
                <a:spcPts val="0"/>
              </a:spcAft>
              <a:buClr>
                <a:schemeClr val="dk1"/>
              </a:buClr>
              <a:buSzPts val="3200"/>
              <a:buFont typeface="Arial"/>
              <a:buNone/>
            </a:pPr>
            <a:r>
              <a:rPr i="1" lang="en-US" sz="2800"/>
              <a:t>Don’t press enter till the instructor says so</a:t>
            </a:r>
            <a:endParaRPr sz="1400">
              <a:latin typeface="Arial"/>
              <a:ea typeface="Arial"/>
              <a:cs typeface="Arial"/>
              <a:sym typeface="Arial"/>
            </a:endParaRPr>
          </a:p>
          <a:p>
            <a:pPr indent="0" lvl="0" marL="25400" rtl="0" algn="l">
              <a:spcBef>
                <a:spcPts val="1000"/>
              </a:spcBef>
              <a:spcAft>
                <a:spcPts val="0"/>
              </a:spcAft>
              <a:buClr>
                <a:schemeClr val="dk1"/>
              </a:buClr>
              <a:buSzPts val="3200"/>
              <a:buFont typeface="Arial"/>
              <a:buNone/>
            </a:pPr>
            <a:r>
              <a:rPr i="1" lang="en-US" sz="2800"/>
              <a:t>Everyone submits their response at once</a:t>
            </a:r>
            <a:endParaRPr b="1" sz="2800">
              <a:solidFill>
                <a:srgbClr val="000000"/>
              </a:solidFill>
            </a:endParaRPr>
          </a:p>
          <a:p>
            <a:pPr indent="0" lvl="0" marL="25400" rtl="0" algn="l">
              <a:lnSpc>
                <a:spcPct val="90000"/>
              </a:lnSpc>
              <a:spcBef>
                <a:spcPts val="1000"/>
              </a:spcBef>
              <a:spcAft>
                <a:spcPts val="0"/>
              </a:spcAft>
              <a:buSzPts val="3200"/>
              <a:buNone/>
            </a:pPr>
            <a:r>
              <a:t/>
            </a:r>
            <a:endParaRPr b="1" sz="2800"/>
          </a:p>
          <a:p>
            <a:pPr indent="0" lvl="0" marL="25400" rtl="0" algn="l">
              <a:lnSpc>
                <a:spcPct val="90000"/>
              </a:lnSpc>
              <a:spcBef>
                <a:spcPts val="1000"/>
              </a:spcBef>
              <a:spcAft>
                <a:spcPts val="0"/>
              </a:spcAft>
              <a:buSzPts val="3200"/>
              <a:buNone/>
            </a:pPr>
            <a:br>
              <a:rPr b="0" lang="en-US" sz="2800"/>
            </a:br>
            <a:br>
              <a:rPr lang="en-US" sz="2400"/>
            </a:br>
            <a:endParaRPr sz="2400"/>
          </a:p>
        </p:txBody>
      </p:sp>
      <p:sp>
        <p:nvSpPr>
          <p:cNvPr id="328" name="Google Shape;328;g33de25bd3e1_0_17"/>
          <p:cNvSpPr txBox="1"/>
          <p:nvPr/>
        </p:nvSpPr>
        <p:spPr>
          <a:xfrm>
            <a:off x="4873225" y="83400"/>
            <a:ext cx="6830700" cy="6691200"/>
          </a:xfrm>
          <a:prstGeom prst="rect">
            <a:avLst/>
          </a:prstGeom>
          <a:noFill/>
          <a:ln>
            <a:noFill/>
          </a:ln>
        </p:spPr>
        <p:txBody>
          <a:bodyPr anchorCtr="0" anchor="t" bIns="45700" lIns="91425" spcFirstLastPara="1" rIns="91425" wrap="square" tIns="45700">
            <a:noAutofit/>
          </a:bodyPr>
          <a:lstStyle/>
          <a:p>
            <a:pPr indent="0" lvl="0" marL="25400" marR="0" rtl="0" algn="l">
              <a:lnSpc>
                <a:spcPct val="90000"/>
              </a:lnSpc>
              <a:spcBef>
                <a:spcPts val="1000"/>
              </a:spcBef>
              <a:spcAft>
                <a:spcPts val="0"/>
              </a:spcAft>
              <a:buClr>
                <a:schemeClr val="dk1"/>
              </a:buClr>
              <a:buSzPts val="3200"/>
              <a:buFont typeface="Arial"/>
              <a:buNone/>
            </a:pPr>
            <a:r>
              <a:rPr b="1" i="0" lang="en-US" sz="3000" u="none" cap="none" strike="noStrike">
                <a:solidFill>
                  <a:srgbClr val="000000"/>
                </a:solidFill>
                <a:latin typeface="Calibri"/>
                <a:ea typeface="Calibri"/>
                <a:cs typeface="Calibri"/>
                <a:sym typeface="Calibri"/>
              </a:rPr>
              <a:t>Prompt:</a:t>
            </a:r>
            <a:endParaRPr i="0" sz="3000" u="none" cap="none" strike="noStrike">
              <a:solidFill>
                <a:schemeClr val="dk1"/>
              </a:solidFill>
              <a:latin typeface="Calibri"/>
              <a:ea typeface="Calibri"/>
              <a:cs typeface="Calibri"/>
              <a:sym typeface="Calibri"/>
            </a:endParaRPr>
          </a:p>
          <a:p>
            <a:pPr indent="0" lvl="0" marL="25400" marR="0" rtl="0" algn="l">
              <a:lnSpc>
                <a:spcPct val="90000"/>
              </a:lnSpc>
              <a:spcBef>
                <a:spcPts val="1000"/>
              </a:spcBef>
              <a:spcAft>
                <a:spcPts val="0"/>
              </a:spcAft>
              <a:buClr>
                <a:schemeClr val="dk1"/>
              </a:buClr>
              <a:buSzPts val="3200"/>
              <a:buFont typeface="Arial"/>
              <a:buNone/>
            </a:pPr>
            <a:r>
              <a:rPr i="1" lang="en-US" sz="3200">
                <a:latin typeface="Calibri"/>
                <a:ea typeface="Calibri"/>
                <a:cs typeface="Calibri"/>
                <a:sym typeface="Calibri"/>
              </a:rPr>
              <a:t>List: </a:t>
            </a:r>
            <a:r>
              <a:rPr lang="en-US" sz="3200">
                <a:latin typeface="Calibri"/>
                <a:ea typeface="Calibri"/>
                <a:cs typeface="Calibri"/>
                <a:sym typeface="Calibri"/>
              </a:rPr>
              <a:t>1-3+ key takeaways from the slides on HONORING ALASKA HISTORY &amp; TRIBAL GOVERNMENT, and THEMATIC SOCIAL STUDIES CONTENT </a:t>
            </a:r>
            <a:endParaRPr sz="3200">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3200"/>
              <a:buFont typeface="Arial"/>
              <a:buNone/>
            </a:pPr>
            <a:r>
              <a:t/>
            </a:r>
            <a:endParaRPr sz="3000">
              <a:latin typeface="Calibri"/>
              <a:ea typeface="Calibri"/>
              <a:cs typeface="Calibri"/>
              <a:sym typeface="Calibri"/>
            </a:endParaRPr>
          </a:p>
          <a:p>
            <a:pPr indent="0" lvl="0" marL="457200" rtl="0" algn="l">
              <a:lnSpc>
                <a:spcPct val="90000"/>
              </a:lnSpc>
              <a:spcBef>
                <a:spcPts val="1000"/>
              </a:spcBef>
              <a:spcAft>
                <a:spcPts val="0"/>
              </a:spcAft>
              <a:buNone/>
            </a:pPr>
            <a:r>
              <a:t/>
            </a:r>
            <a:endParaRPr sz="2800">
              <a:latin typeface="Calibri"/>
              <a:ea typeface="Calibri"/>
              <a:cs typeface="Calibri"/>
              <a:sym typeface="Calibri"/>
            </a:endParaRPr>
          </a:p>
          <a:p>
            <a:pPr indent="0" lvl="0" marL="25400" marR="0" rtl="0" algn="l">
              <a:lnSpc>
                <a:spcPct val="90000"/>
              </a:lnSpc>
              <a:spcBef>
                <a:spcPts val="1000"/>
              </a:spcBef>
              <a:spcAft>
                <a:spcPts val="0"/>
              </a:spcAft>
              <a:buClr>
                <a:schemeClr val="dk1"/>
              </a:buClr>
              <a:buSzPts val="3200"/>
              <a:buFont typeface="Arial"/>
              <a:buNone/>
            </a:pPr>
            <a:r>
              <a:rPr b="1" i="1" lang="en-US" sz="2800">
                <a:solidFill>
                  <a:schemeClr val="dk1"/>
                </a:solidFill>
                <a:latin typeface="Calibri"/>
                <a:ea typeface="Calibri"/>
                <a:cs typeface="Calibri"/>
                <a:sym typeface="Calibri"/>
              </a:rPr>
              <a:t>**Extra Credit: Explain why</a:t>
            </a:r>
            <a:r>
              <a:rPr i="1" lang="en-US" sz="2800">
                <a:solidFill>
                  <a:schemeClr val="dk1"/>
                </a:solidFill>
                <a:latin typeface="Calibri"/>
                <a:ea typeface="Calibri"/>
                <a:cs typeface="Calibri"/>
                <a:sym typeface="Calibri"/>
              </a:rPr>
              <a:t> each takeaway is important in a COMPLETE SENTENCE!?!**</a:t>
            </a:r>
            <a:br>
              <a:rPr b="0" i="0" lang="en-US" sz="2800" u="none" cap="none" strike="noStrike">
                <a:solidFill>
                  <a:schemeClr val="dk1"/>
                </a:solidFill>
                <a:latin typeface="Calibri"/>
                <a:ea typeface="Calibri"/>
                <a:cs typeface="Calibri"/>
                <a:sym typeface="Calibri"/>
              </a:rPr>
            </a:b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3325ab51e65_0_710"/>
          <p:cNvSpPr txBox="1"/>
          <p:nvPr>
            <p:ph idx="1" type="body"/>
          </p:nvPr>
        </p:nvSpPr>
        <p:spPr>
          <a:xfrm>
            <a:off x="3556400" y="1825625"/>
            <a:ext cx="7797300" cy="2411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3200"/>
              <a:buNone/>
            </a:pPr>
            <a:r>
              <a:rPr b="1" lang="en-US"/>
              <a:t>Key Message:</a:t>
            </a:r>
            <a:endParaRPr b="1"/>
          </a:p>
          <a:p>
            <a:pPr indent="0" lvl="0" marL="0" rtl="0" algn="l">
              <a:lnSpc>
                <a:spcPct val="90000"/>
              </a:lnSpc>
              <a:spcBef>
                <a:spcPts val="0"/>
              </a:spcBef>
              <a:spcAft>
                <a:spcPts val="0"/>
              </a:spcAft>
              <a:buClr>
                <a:schemeClr val="dk1"/>
              </a:buClr>
              <a:buSzPts val="3100"/>
              <a:buNone/>
            </a:pPr>
            <a:r>
              <a:t/>
            </a:r>
            <a:endParaRPr b="1" sz="3100"/>
          </a:p>
          <a:p>
            <a:pPr indent="0" lvl="0" marL="0" rtl="0" algn="l">
              <a:lnSpc>
                <a:spcPct val="100000"/>
              </a:lnSpc>
              <a:spcBef>
                <a:spcPts val="0"/>
              </a:spcBef>
              <a:spcAft>
                <a:spcPts val="0"/>
              </a:spcAft>
              <a:buClr>
                <a:schemeClr val="dk1"/>
              </a:buClr>
              <a:buSzPts val="3200"/>
              <a:buNone/>
            </a:pPr>
            <a:r>
              <a:rPr lang="en-US"/>
              <a:t>Inquiry is teacher- and/or student-led and focused on compelling social studies content questions.</a:t>
            </a:r>
            <a:endParaRPr/>
          </a:p>
        </p:txBody>
      </p:sp>
      <p:sp>
        <p:nvSpPr>
          <p:cNvPr id="334" name="Google Shape;334;g3325ab51e65_0_710"/>
          <p:cNvSpPr txBox="1"/>
          <p:nvPr>
            <p:ph idx="1" type="body"/>
          </p:nvPr>
        </p:nvSpPr>
        <p:spPr>
          <a:xfrm>
            <a:off x="3556400" y="4279075"/>
            <a:ext cx="8499600" cy="220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b="1" lang="en-US"/>
              <a:t>Major Shift:</a:t>
            </a:r>
            <a:endParaRPr b="1"/>
          </a:p>
          <a:p>
            <a:pPr indent="0" lvl="0" marL="0" rtl="0" algn="l">
              <a:lnSpc>
                <a:spcPct val="90000"/>
              </a:lnSpc>
              <a:spcBef>
                <a:spcPts val="0"/>
              </a:spcBef>
              <a:spcAft>
                <a:spcPts val="0"/>
              </a:spcAft>
              <a:buClr>
                <a:schemeClr val="dk1"/>
              </a:buClr>
              <a:buSzPts val="2200"/>
              <a:buNone/>
            </a:pPr>
            <a:r>
              <a:t/>
            </a:r>
            <a:endParaRPr sz="2200"/>
          </a:p>
          <a:p>
            <a:pPr indent="0" lvl="0" marL="0" rtl="0" algn="l">
              <a:lnSpc>
                <a:spcPct val="100000"/>
              </a:lnSpc>
              <a:spcBef>
                <a:spcPts val="0"/>
              </a:spcBef>
              <a:spcAft>
                <a:spcPts val="0"/>
              </a:spcAft>
              <a:buClr>
                <a:schemeClr val="dk1"/>
              </a:buClr>
              <a:buSzPts val="3200"/>
              <a:buNone/>
            </a:pPr>
            <a:r>
              <a:rPr i="1" lang="en-US"/>
              <a:t>From </a:t>
            </a:r>
            <a:r>
              <a:rPr lang="en-US"/>
              <a:t>learning about social studies</a:t>
            </a:r>
            <a:r>
              <a:rPr i="1" lang="en-US"/>
              <a:t> to </a:t>
            </a:r>
            <a:r>
              <a:rPr b="1" lang="en-US"/>
              <a:t>engaging</a:t>
            </a:r>
            <a:r>
              <a:rPr lang="en-US"/>
              <a:t> in social studies.</a:t>
            </a:r>
            <a:endParaRPr/>
          </a:p>
        </p:txBody>
      </p:sp>
      <p:graphicFrame>
        <p:nvGraphicFramePr>
          <p:cNvPr id="335" name="Google Shape;335;g3325ab51e65_0_710"/>
          <p:cNvGraphicFramePr/>
          <p:nvPr/>
        </p:nvGraphicFramePr>
        <p:xfrm>
          <a:off x="658100" y="1825620"/>
          <a:ext cx="3000000" cy="3000000"/>
        </p:xfrm>
        <a:graphic>
          <a:graphicData uri="http://schemas.openxmlformats.org/drawingml/2006/table">
            <a:tbl>
              <a:tblPr>
                <a:noFill/>
                <a:tableStyleId>{3EBA1BFF-A823-4D23-AAA0-89B039462EEC}</a:tableStyleId>
              </a:tblPr>
              <a:tblGrid>
                <a:gridCol w="2743975"/>
              </a:tblGrid>
              <a:tr h="1229825">
                <a:tc>
                  <a:txBody>
                    <a:bodyPr/>
                    <a:lstStyle/>
                    <a:p>
                      <a:pPr indent="0" lvl="0" marL="0" marR="0" rtl="0" algn="l">
                        <a:lnSpc>
                          <a:spcPct val="100000"/>
                        </a:lnSpc>
                        <a:spcBef>
                          <a:spcPts val="0"/>
                        </a:spcBef>
                        <a:spcAft>
                          <a:spcPts val="0"/>
                        </a:spcAft>
                        <a:buClr>
                          <a:srgbClr val="000000"/>
                        </a:buClr>
                        <a:buSzPts val="1900"/>
                        <a:buFont typeface="Arial"/>
                        <a:buNone/>
                      </a:pPr>
                      <a:r>
                        <a:rPr b="1" lang="en-US" sz="2300" u="none" cap="none" strike="noStrike">
                          <a:solidFill>
                            <a:srgbClr val="FFFFFF"/>
                          </a:solidFill>
                          <a:latin typeface="Calibri"/>
                          <a:ea typeface="Calibri"/>
                          <a:cs typeface="Calibri"/>
                          <a:sym typeface="Calibri"/>
                        </a:rPr>
                        <a:t>3. Understand Social Studies through Inquiry</a:t>
                      </a:r>
                      <a:endParaRPr b="1" sz="2300" u="none" cap="none" strike="noStrike">
                        <a:solidFill>
                          <a:srgbClr val="FFFFFF"/>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solidFill>
                      <a:srgbClr val="0D6CB9"/>
                    </a:solidFill>
                  </a:tcPr>
                </a:tc>
              </a:tr>
              <a:tr h="2764325">
                <a:tc>
                  <a:txBody>
                    <a:bodyPr/>
                    <a:lstStyle/>
                    <a:p>
                      <a:pPr indent="0" lvl="0" marL="0" marR="0" rtl="0" algn="l">
                        <a:lnSpc>
                          <a:spcPct val="100000"/>
                        </a:lnSpc>
                        <a:spcBef>
                          <a:spcPts val="0"/>
                        </a:spcBef>
                        <a:spcAft>
                          <a:spcPts val="0"/>
                        </a:spcAft>
                        <a:buClr>
                          <a:srgbClr val="000000"/>
                        </a:buClr>
                        <a:buSzPts val="1900"/>
                        <a:buFont typeface="Arial"/>
                        <a:buNone/>
                      </a:pPr>
                      <a:r>
                        <a:rPr lang="en-US" sz="2300" u="none" cap="none" strike="noStrike">
                          <a:solidFill>
                            <a:srgbClr val="0D6CB9"/>
                          </a:solidFill>
                          <a:latin typeface="Calibri"/>
                          <a:ea typeface="Calibri"/>
                          <a:cs typeface="Calibri"/>
                          <a:sym typeface="Calibri"/>
                        </a:rPr>
                        <a:t>Students engage in productive struggle by investigating and asking questions grounded in social studies content and skills.</a:t>
                      </a:r>
                      <a:endParaRPr sz="2300" u="none" cap="none" strike="noStrike">
                        <a:solidFill>
                          <a:srgbClr val="0D6CB9"/>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tcPr>
                </a:tc>
              </a:tr>
            </a:tbl>
          </a:graphicData>
        </a:graphic>
      </p:graphicFrame>
      <p:sp>
        <p:nvSpPr>
          <p:cNvPr id="336" name="Google Shape;336;g3325ab51e65_0_7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Understand Social Studies Through Inquiry</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3325ab51e65_0_717"/>
          <p:cNvSpPr txBox="1"/>
          <p:nvPr>
            <p:ph type="title"/>
          </p:nvPr>
        </p:nvSpPr>
        <p:spPr>
          <a:xfrm>
            <a:off x="7540275" y="162825"/>
            <a:ext cx="3507000" cy="5865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Example Inquiry Standards</a:t>
            </a:r>
            <a:endParaRPr/>
          </a:p>
        </p:txBody>
      </p:sp>
      <p:pic>
        <p:nvPicPr>
          <p:cNvPr id="342" name="Google Shape;342;g3325ab51e65_0_717"/>
          <p:cNvPicPr preferRelativeResize="0"/>
          <p:nvPr/>
        </p:nvPicPr>
        <p:blipFill rotWithShape="1">
          <a:blip r:embed="rId3">
            <a:alphaModFix/>
          </a:blip>
          <a:srcRect b="0" l="0" r="0" t="0"/>
          <a:stretch/>
        </p:blipFill>
        <p:spPr>
          <a:xfrm>
            <a:off x="321400" y="1"/>
            <a:ext cx="7023458" cy="6552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3325ab51e65_0_963"/>
          <p:cNvSpPr txBox="1"/>
          <p:nvPr>
            <p:ph type="title"/>
          </p:nvPr>
        </p:nvSpPr>
        <p:spPr>
          <a:xfrm>
            <a:off x="7413675" y="162825"/>
            <a:ext cx="3633600" cy="5991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Example Inquiry Standards</a:t>
            </a:r>
            <a:endParaRPr/>
          </a:p>
        </p:txBody>
      </p:sp>
      <p:pic>
        <p:nvPicPr>
          <p:cNvPr id="348" name="Google Shape;348;g3325ab51e65_0_963"/>
          <p:cNvPicPr preferRelativeResize="0"/>
          <p:nvPr/>
        </p:nvPicPr>
        <p:blipFill rotWithShape="1">
          <a:blip r:embed="rId3">
            <a:alphaModFix/>
          </a:blip>
          <a:srcRect b="0" l="0" r="0" t="0"/>
          <a:stretch/>
        </p:blipFill>
        <p:spPr>
          <a:xfrm>
            <a:off x="386200" y="0"/>
            <a:ext cx="6682825" cy="6682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
          <p:cNvSpPr txBox="1"/>
          <p:nvPr>
            <p:ph type="title"/>
          </p:nvPr>
        </p:nvSpPr>
        <p:spPr>
          <a:xfrm>
            <a:off x="521650" y="0"/>
            <a:ext cx="10515600" cy="103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highlight>
                  <a:srgbClr val="00FFFF"/>
                </a:highlight>
              </a:rPr>
              <a:t>Framing</a:t>
            </a:r>
            <a:endParaRPr>
              <a:highlight>
                <a:srgbClr val="00FFFF"/>
              </a:highlight>
            </a:endParaRPr>
          </a:p>
        </p:txBody>
      </p:sp>
      <p:sp>
        <p:nvSpPr>
          <p:cNvPr id="136" name="Google Shape;136;p2"/>
          <p:cNvSpPr txBox="1"/>
          <p:nvPr>
            <p:ph idx="1" type="body"/>
          </p:nvPr>
        </p:nvSpPr>
        <p:spPr>
          <a:xfrm>
            <a:off x="429075" y="858125"/>
            <a:ext cx="11394900" cy="58872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lang="en-US">
                <a:highlight>
                  <a:srgbClr val="FFFF00"/>
                </a:highlight>
              </a:rPr>
              <a:t>Objective:  </a:t>
            </a:r>
            <a:r>
              <a:rPr lang="en-US">
                <a:highlight>
                  <a:srgbClr val="FFFF00"/>
                </a:highlight>
              </a:rPr>
              <a:t>We will…</a:t>
            </a:r>
            <a:endParaRPr>
              <a:highlight>
                <a:srgbClr val="FFFF00"/>
              </a:highlight>
            </a:endParaRPr>
          </a:p>
          <a:p>
            <a:pPr indent="-416560" lvl="0" marL="457200" rtl="0" algn="l">
              <a:lnSpc>
                <a:spcPct val="90000"/>
              </a:lnSpc>
              <a:spcBef>
                <a:spcPts val="1000"/>
              </a:spcBef>
              <a:spcAft>
                <a:spcPts val="0"/>
              </a:spcAft>
              <a:buSzPct val="100000"/>
              <a:buFont typeface="Calibri"/>
              <a:buChar char="-"/>
            </a:pPr>
            <a:r>
              <a:rPr lang="en-US"/>
              <a:t>Introduce the new ELA / Social Studies Content Specialist</a:t>
            </a:r>
            <a:endParaRPr/>
          </a:p>
          <a:p>
            <a:pPr indent="-416560" lvl="0" marL="457200" rtl="0" algn="l">
              <a:lnSpc>
                <a:spcPct val="90000"/>
              </a:lnSpc>
              <a:spcBef>
                <a:spcPts val="0"/>
              </a:spcBef>
              <a:spcAft>
                <a:spcPts val="0"/>
              </a:spcAft>
              <a:buSzPct val="100000"/>
              <a:buFont typeface="Calibri"/>
              <a:buChar char="-"/>
            </a:pPr>
            <a:r>
              <a:rPr i="0" lang="en-US" u="none" strike="noStrike">
                <a:solidFill>
                  <a:srgbClr val="000000"/>
                </a:solidFill>
              </a:rPr>
              <a:t>Unpack regulatory context for the new </a:t>
            </a:r>
            <a:r>
              <a:rPr i="0" lang="en-US" u="sng" strike="noStrike">
                <a:solidFill>
                  <a:srgbClr val="0563C1"/>
                </a:solidFill>
                <a:hlinkClick r:id="rId3">
                  <a:extLst>
                    <a:ext uri="{A12FA001-AC4F-418D-AE19-62706E023703}">
                      <ahyp:hlinkClr val="tx"/>
                    </a:ext>
                  </a:extLst>
                </a:hlinkClick>
              </a:rPr>
              <a:t>AK Social Studies Standards</a:t>
            </a:r>
            <a:r>
              <a:rPr i="0" lang="en-US" u="none" strike="noStrike">
                <a:solidFill>
                  <a:srgbClr val="000000"/>
                </a:solidFill>
              </a:rPr>
              <a:t> </a:t>
            </a:r>
            <a:endParaRPr/>
          </a:p>
          <a:p>
            <a:pPr indent="-416560" lvl="0" marL="457200" rtl="0" algn="l">
              <a:lnSpc>
                <a:spcPct val="90000"/>
              </a:lnSpc>
              <a:spcBef>
                <a:spcPts val="0"/>
              </a:spcBef>
              <a:spcAft>
                <a:spcPts val="0"/>
              </a:spcAft>
              <a:buSzPct val="100000"/>
              <a:buFont typeface="Calibri"/>
              <a:buChar char="-"/>
            </a:pPr>
            <a:r>
              <a:rPr lang="en-US">
                <a:solidFill>
                  <a:srgbClr val="000000"/>
                </a:solidFill>
              </a:rPr>
              <a:t>Unpack the </a:t>
            </a:r>
            <a:r>
              <a:rPr lang="en-US" u="sng">
                <a:solidFill>
                  <a:schemeClr val="hlink"/>
                </a:solidFill>
                <a:hlinkClick r:id="rId4"/>
              </a:rPr>
              <a:t>4 Key Shifts</a:t>
            </a:r>
            <a:r>
              <a:rPr lang="en-US">
                <a:solidFill>
                  <a:srgbClr val="000000"/>
                </a:solidFill>
              </a:rPr>
              <a:t> of the newly adopted AK Social Studies Standards</a:t>
            </a:r>
            <a:endParaRPr>
              <a:solidFill>
                <a:srgbClr val="000000"/>
              </a:solidFill>
            </a:endParaRPr>
          </a:p>
          <a:p>
            <a:pPr indent="-416560" lvl="0" marL="457200" rtl="0" algn="l">
              <a:lnSpc>
                <a:spcPct val="90000"/>
              </a:lnSpc>
              <a:spcBef>
                <a:spcPts val="0"/>
              </a:spcBef>
              <a:spcAft>
                <a:spcPts val="0"/>
              </a:spcAft>
              <a:buClr>
                <a:srgbClr val="000000"/>
              </a:buClr>
              <a:buSzPct val="100000"/>
              <a:buFont typeface="Calibri"/>
              <a:buChar char="-"/>
            </a:pPr>
            <a:r>
              <a:rPr i="0" lang="en-US" u="none" strike="noStrike">
                <a:solidFill>
                  <a:srgbClr val="000000"/>
                </a:solidFill>
                <a:highlight>
                  <a:srgbClr val="FFFF00"/>
                </a:highlight>
              </a:rPr>
              <a:t>**Use and highlight some low-prep, high-leverage literacy best practices as we go**</a:t>
            </a:r>
            <a:endParaRPr>
              <a:highlight>
                <a:srgbClr val="FFFF00"/>
              </a:highlight>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b="1" lang="en-US">
                <a:highlight>
                  <a:srgbClr val="00FFFF"/>
                </a:highlight>
              </a:rPr>
              <a:t>Close: </a:t>
            </a:r>
            <a:r>
              <a:rPr lang="en-US">
                <a:highlight>
                  <a:srgbClr val="00FFFF"/>
                </a:highlight>
              </a:rPr>
              <a:t>I will…</a:t>
            </a:r>
            <a:endParaRPr>
              <a:highlight>
                <a:srgbClr val="00FFFF"/>
              </a:highlight>
            </a:endParaRPr>
          </a:p>
          <a:p>
            <a:pPr indent="0" lvl="0" marL="0" rtl="0" algn="l">
              <a:lnSpc>
                <a:spcPct val="90000"/>
              </a:lnSpc>
              <a:spcBef>
                <a:spcPts val="1000"/>
              </a:spcBef>
              <a:spcAft>
                <a:spcPts val="0"/>
              </a:spcAft>
              <a:buClr>
                <a:schemeClr val="dk1"/>
              </a:buClr>
              <a:buSzPct val="100000"/>
              <a:buNone/>
            </a:pPr>
            <a:r>
              <a:rPr lang="en-US"/>
              <a:t>Summarize:</a:t>
            </a:r>
            <a:endParaRPr/>
          </a:p>
          <a:p>
            <a:pPr indent="-416560" lvl="0" marL="457200" rtl="0" algn="l">
              <a:lnSpc>
                <a:spcPct val="90000"/>
              </a:lnSpc>
              <a:spcBef>
                <a:spcPts val="1000"/>
              </a:spcBef>
              <a:spcAft>
                <a:spcPts val="0"/>
              </a:spcAft>
              <a:buSzPct val="100000"/>
              <a:buFont typeface="Calibri"/>
              <a:buChar char="-"/>
            </a:pPr>
            <a:r>
              <a:rPr lang="en-US"/>
              <a:t>The 4 Key Shifts of the newly adopted AK Social Studies Standards</a:t>
            </a:r>
            <a:endParaRPr/>
          </a:p>
          <a:p>
            <a:pPr indent="-416560" lvl="0" marL="457200" rtl="0" algn="l">
              <a:lnSpc>
                <a:spcPct val="90000"/>
              </a:lnSpc>
              <a:spcBef>
                <a:spcPts val="0"/>
              </a:spcBef>
              <a:spcAft>
                <a:spcPts val="0"/>
              </a:spcAft>
              <a:buSzPct val="100000"/>
              <a:buFont typeface="Calibri"/>
              <a:buChar char="-"/>
            </a:pPr>
            <a:r>
              <a:rPr lang="en-US"/>
              <a:t>Key takeaways from this webinar</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b="1" lang="en-US">
                <a:highlight>
                  <a:srgbClr val="00FF00"/>
                </a:highlight>
              </a:rPr>
              <a:t>Launch:</a:t>
            </a:r>
            <a:endParaRPr b="1">
              <a:highlight>
                <a:srgbClr val="00FF00"/>
              </a:highlight>
            </a:endParaRPr>
          </a:p>
          <a:p>
            <a:pPr indent="-416560" lvl="0" marL="457200" rtl="0" algn="l">
              <a:lnSpc>
                <a:spcPct val="90000"/>
              </a:lnSpc>
              <a:spcBef>
                <a:spcPts val="1000"/>
              </a:spcBef>
              <a:spcAft>
                <a:spcPts val="0"/>
              </a:spcAft>
              <a:buSzPct val="100000"/>
              <a:buChar char="-"/>
            </a:pPr>
            <a:r>
              <a:rPr lang="en-US"/>
              <a:t>Download the </a:t>
            </a:r>
            <a:r>
              <a:rPr lang="en-US" u="sng">
                <a:solidFill>
                  <a:schemeClr val="hlink"/>
                </a:solidFill>
                <a:hlinkClick r:id="rId5"/>
              </a:rPr>
              <a:t>Implementation Checklist</a:t>
            </a:r>
            <a:endParaRPr/>
          </a:p>
        </p:txBody>
      </p:sp>
      <p:sp>
        <p:nvSpPr>
          <p:cNvPr id="137" name="Google Shape;137;p2"/>
          <p:cNvSpPr txBox="1"/>
          <p:nvPr/>
        </p:nvSpPr>
        <p:spPr>
          <a:xfrm>
            <a:off x="3031176" y="3278081"/>
            <a:ext cx="610985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3325ab51e65_0_7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Types of Student Inquiry</a:t>
            </a:r>
            <a:endParaRPr/>
          </a:p>
        </p:txBody>
      </p:sp>
      <p:sp>
        <p:nvSpPr>
          <p:cNvPr id="355" name="Google Shape;355;g3325ab51e65_0_723"/>
          <p:cNvSpPr txBox="1"/>
          <p:nvPr>
            <p:ph idx="1" type="body"/>
          </p:nvPr>
        </p:nvSpPr>
        <p:spPr>
          <a:xfrm>
            <a:off x="7855300" y="365125"/>
            <a:ext cx="3498600" cy="5811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770"/>
              <a:buFont typeface="Arial"/>
              <a:buNone/>
            </a:pPr>
            <a:r>
              <a:rPr b="1" lang="en-US" sz="2600">
                <a:solidFill>
                  <a:srgbClr val="194A6B"/>
                </a:solidFill>
              </a:rPr>
              <a:t>Takeaway:</a:t>
            </a:r>
            <a:endParaRPr b="1" sz="2600">
              <a:solidFill>
                <a:srgbClr val="194A6B"/>
              </a:solidFill>
            </a:endParaRPr>
          </a:p>
          <a:p>
            <a:pPr indent="0" lvl="0" marL="0" rtl="0" algn="l">
              <a:lnSpc>
                <a:spcPct val="100000"/>
              </a:lnSpc>
              <a:spcBef>
                <a:spcPts val="1000"/>
              </a:spcBef>
              <a:spcAft>
                <a:spcPts val="0"/>
              </a:spcAft>
              <a:buClr>
                <a:schemeClr val="dk1"/>
              </a:buClr>
              <a:buSzPts val="770"/>
              <a:buFont typeface="Arial"/>
              <a:buNone/>
            </a:pPr>
            <a:r>
              <a:rPr lang="en-US" sz="2600"/>
              <a:t>I</a:t>
            </a:r>
            <a:r>
              <a:rPr lang="en-US" sz="2600"/>
              <a:t>nquiry can be intimidating, but remember: </a:t>
            </a:r>
            <a:r>
              <a:rPr lang="en-US" sz="2600">
                <a:highlight>
                  <a:srgbClr val="FFFF00"/>
                </a:highlight>
              </a:rPr>
              <a:t>begin in the shallow end of a pool and gradually working our way up to the deeper end of the pool</a:t>
            </a:r>
            <a:r>
              <a:rPr lang="en-US" sz="2600"/>
              <a:t>, </a:t>
            </a:r>
            <a:endParaRPr sz="2600"/>
          </a:p>
          <a:p>
            <a:pPr indent="0" lvl="0" marL="0" rtl="0" algn="l">
              <a:lnSpc>
                <a:spcPct val="100000"/>
              </a:lnSpc>
              <a:spcBef>
                <a:spcPts val="1000"/>
              </a:spcBef>
              <a:spcAft>
                <a:spcPts val="0"/>
              </a:spcAft>
              <a:buClr>
                <a:schemeClr val="dk1"/>
              </a:buClr>
              <a:buSzPts val="770"/>
              <a:buFont typeface="Arial"/>
              <a:buNone/>
            </a:pPr>
            <a:r>
              <a:rPr b="1" lang="en-US" sz="2600" u="sng"/>
              <a:t>Focus on structured/controlled inquiry​</a:t>
            </a:r>
            <a:r>
              <a:rPr lang="en-US" sz="2600"/>
              <a:t> to set up students for success in later stages</a:t>
            </a:r>
            <a:endParaRPr sz="2600"/>
          </a:p>
          <a:p>
            <a:pPr indent="0" lvl="0" marL="0" rtl="0" algn="l">
              <a:lnSpc>
                <a:spcPct val="100000"/>
              </a:lnSpc>
              <a:spcBef>
                <a:spcPts val="1000"/>
              </a:spcBef>
              <a:spcAft>
                <a:spcPts val="0"/>
              </a:spcAft>
              <a:buClr>
                <a:schemeClr val="dk1"/>
              </a:buClr>
              <a:buSzPts val="770"/>
              <a:buNone/>
            </a:pPr>
            <a:r>
              <a:t/>
            </a:r>
            <a:endParaRPr sz="2000"/>
          </a:p>
        </p:txBody>
      </p:sp>
      <p:pic>
        <p:nvPicPr>
          <p:cNvPr id="356" name="Google Shape;356;g3325ab51e65_0_723"/>
          <p:cNvPicPr preferRelativeResize="0"/>
          <p:nvPr/>
        </p:nvPicPr>
        <p:blipFill rotWithShape="1">
          <a:blip r:embed="rId3">
            <a:alphaModFix/>
          </a:blip>
          <a:srcRect b="0" l="0" r="0" t="0"/>
          <a:stretch/>
        </p:blipFill>
        <p:spPr>
          <a:xfrm>
            <a:off x="704150" y="1825625"/>
            <a:ext cx="6991175" cy="4501376"/>
          </a:xfrm>
          <a:prstGeom prst="rect">
            <a:avLst/>
          </a:prstGeom>
          <a:noFill/>
          <a:ln>
            <a:noFill/>
          </a:ln>
        </p:spPr>
      </p:pic>
      <p:sp>
        <p:nvSpPr>
          <p:cNvPr id="357" name="Google Shape;357;g3325ab51e65_0_723"/>
          <p:cNvSpPr txBox="1"/>
          <p:nvPr/>
        </p:nvSpPr>
        <p:spPr>
          <a:xfrm>
            <a:off x="827072" y="1925656"/>
            <a:ext cx="2419800" cy="19692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58" name="Google Shape;358;g3325ab51e65_0_723"/>
          <p:cNvSpPr/>
          <p:nvPr/>
        </p:nvSpPr>
        <p:spPr>
          <a:xfrm>
            <a:off x="336050" y="3894850"/>
            <a:ext cx="4254000" cy="27117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59" name="Google Shape;359;g3325ab51e65_0_723"/>
          <p:cNvSpPr txBox="1"/>
          <p:nvPr/>
        </p:nvSpPr>
        <p:spPr>
          <a:xfrm>
            <a:off x="-40900" y="327225"/>
            <a:ext cx="3000000" cy="4617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60" name="Google Shape;360;g3325ab51e65_0_723"/>
          <p:cNvSpPr txBox="1"/>
          <p:nvPr/>
        </p:nvSpPr>
        <p:spPr>
          <a:xfrm>
            <a:off x="7855300" y="5836325"/>
            <a:ext cx="5305800" cy="585000"/>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300"/>
              <a:buFont typeface="Calibri"/>
              <a:buNone/>
            </a:pPr>
            <a:r>
              <a:rPr lang="en-US" sz="1300">
                <a:solidFill>
                  <a:schemeClr val="dk1"/>
                </a:solidFill>
                <a:latin typeface="Calibri"/>
                <a:ea typeface="Calibri"/>
                <a:cs typeface="Calibri"/>
                <a:sym typeface="Calibri"/>
              </a:rPr>
              <a:t>Source: Trevor Mackenzie,</a:t>
            </a:r>
            <a:r>
              <a:rPr lang="en-US" sz="1300">
                <a:solidFill>
                  <a:schemeClr val="dk1"/>
                </a:solidFill>
                <a:uFill>
                  <a:noFill/>
                </a:uFill>
                <a:latin typeface="Calibri"/>
                <a:ea typeface="Calibri"/>
                <a:cs typeface="Calibri"/>
                <a:sym typeface="Calibri"/>
                <a:hlinkClick r:id="rId4">
                  <a:extLst>
                    <a:ext uri="{A12FA001-AC4F-418D-AE19-62706E023703}">
                      <ahyp:hlinkClr val="tx"/>
                    </a:ext>
                  </a:extLst>
                </a:hlinkClick>
              </a:rPr>
              <a:t> </a:t>
            </a:r>
            <a:r>
              <a:rPr lang="en-US" sz="1300" u="sng">
                <a:solidFill>
                  <a:schemeClr val="dk1"/>
                </a:solidFill>
                <a:latin typeface="Calibri"/>
                <a:ea typeface="Calibri"/>
                <a:cs typeface="Calibri"/>
                <a:sym typeface="Calibri"/>
                <a:hlinkClick r:id="rId5">
                  <a:extLst>
                    <a:ext uri="{A12FA001-AC4F-418D-AE19-62706E023703}">
                      <ahyp:hlinkClr val="tx"/>
                    </a:ext>
                  </a:extLst>
                </a:hlinkClick>
              </a:rPr>
              <a:t>https://www.trevormackenzie.com/elevate-resource</a:t>
            </a:r>
            <a:r>
              <a:rPr lang="en-US"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3325ab51e65_0_894"/>
          <p:cNvSpPr txBox="1"/>
          <p:nvPr>
            <p:ph type="title"/>
          </p:nvPr>
        </p:nvSpPr>
        <p:spPr>
          <a:xfrm>
            <a:off x="415600" y="593380"/>
            <a:ext cx="4355400" cy="1256400"/>
          </a:xfrm>
          <a:prstGeom prst="rect">
            <a:avLst/>
          </a:prstGeom>
          <a:noFill/>
          <a:ln>
            <a:noFill/>
          </a:ln>
        </p:spPr>
        <p:txBody>
          <a:bodyPr anchorCtr="0" anchor="t" bIns="121900" lIns="121900" spcFirstLastPara="1" rIns="121900" wrap="square" tIns="121900">
            <a:normAutofit fontScale="90000"/>
          </a:bodyPr>
          <a:lstStyle/>
          <a:p>
            <a:pPr indent="0" lvl="0" marL="0" rtl="0" algn="l">
              <a:lnSpc>
                <a:spcPct val="100000"/>
              </a:lnSpc>
              <a:spcBef>
                <a:spcPts val="0"/>
              </a:spcBef>
              <a:spcAft>
                <a:spcPts val="0"/>
              </a:spcAft>
              <a:buSzPct val="151851"/>
              <a:buNone/>
            </a:pPr>
            <a:r>
              <a:rPr lang="en-US" sz="2700"/>
              <a:t>From: </a:t>
            </a:r>
            <a:r>
              <a:rPr lang="en-US" sz="2700" u="sng">
                <a:solidFill>
                  <a:schemeClr val="hlink"/>
                </a:solidFill>
                <a:hlinkClick r:id="rId3"/>
              </a:rPr>
              <a:t>https://keystoliteracy.com/blog/differentiated-literacy-instruction-i-we-you/</a:t>
            </a:r>
            <a:endParaRPr sz="2700"/>
          </a:p>
          <a:p>
            <a:pPr indent="0" lvl="0" marL="0" rtl="0" algn="l">
              <a:lnSpc>
                <a:spcPct val="100000"/>
              </a:lnSpc>
              <a:spcBef>
                <a:spcPts val="0"/>
              </a:spcBef>
              <a:spcAft>
                <a:spcPts val="0"/>
              </a:spcAft>
              <a:buSzPct val="93181"/>
              <a:buNone/>
            </a:pPr>
            <a:r>
              <a:rPr lang="en-US"/>
              <a:t> </a:t>
            </a:r>
            <a:endParaRPr/>
          </a:p>
        </p:txBody>
      </p:sp>
      <p:sp>
        <p:nvSpPr>
          <p:cNvPr id="366" name="Google Shape;366;g3325ab51e65_0_894"/>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pic>
        <p:nvPicPr>
          <p:cNvPr id="367" name="Google Shape;367;g3325ab51e65_0_894"/>
          <p:cNvPicPr preferRelativeResize="0"/>
          <p:nvPr/>
        </p:nvPicPr>
        <p:blipFill rotWithShape="1">
          <a:blip r:embed="rId4">
            <a:alphaModFix/>
          </a:blip>
          <a:srcRect b="0" l="0" r="0" t="0"/>
          <a:stretch/>
        </p:blipFill>
        <p:spPr>
          <a:xfrm>
            <a:off x="289000" y="2541625"/>
            <a:ext cx="5486550" cy="3676007"/>
          </a:xfrm>
          <a:prstGeom prst="rect">
            <a:avLst/>
          </a:prstGeom>
          <a:noFill/>
          <a:ln>
            <a:noFill/>
          </a:ln>
        </p:spPr>
      </p:pic>
      <p:pic>
        <p:nvPicPr>
          <p:cNvPr id="368" name="Google Shape;368;g3325ab51e65_0_894"/>
          <p:cNvPicPr preferRelativeResize="0"/>
          <p:nvPr/>
        </p:nvPicPr>
        <p:blipFill rotWithShape="1">
          <a:blip r:embed="rId5">
            <a:alphaModFix/>
          </a:blip>
          <a:srcRect b="0" l="0" r="0" t="0"/>
          <a:stretch/>
        </p:blipFill>
        <p:spPr>
          <a:xfrm>
            <a:off x="5775550" y="982993"/>
            <a:ext cx="6416449" cy="512438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3325ab51e65_0_734"/>
          <p:cNvSpPr txBox="1"/>
          <p:nvPr>
            <p:ph type="title"/>
          </p:nvPr>
        </p:nvSpPr>
        <p:spPr>
          <a:xfrm>
            <a:off x="1054575" y="1732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The </a:t>
            </a:r>
            <a:r>
              <a:rPr lang="en-US" u="sng">
                <a:solidFill>
                  <a:schemeClr val="hlink"/>
                </a:solidFill>
                <a:hlinkClick r:id="rId3"/>
              </a:rPr>
              <a:t>C3</a:t>
            </a:r>
            <a:r>
              <a:rPr lang="en-US"/>
              <a:t> Inquiry Arc</a:t>
            </a:r>
            <a:endParaRPr/>
          </a:p>
        </p:txBody>
      </p:sp>
      <p:sp>
        <p:nvSpPr>
          <p:cNvPr id="375" name="Google Shape;375;g3325ab51e65_0_734"/>
          <p:cNvSpPr txBox="1"/>
          <p:nvPr>
            <p:ph idx="1" type="body"/>
          </p:nvPr>
        </p:nvSpPr>
        <p:spPr>
          <a:xfrm>
            <a:off x="7953325" y="0"/>
            <a:ext cx="4030500" cy="63867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1000"/>
              </a:spcBef>
              <a:spcAft>
                <a:spcPts val="0"/>
              </a:spcAft>
              <a:buClr>
                <a:schemeClr val="dk1"/>
              </a:buClr>
              <a:buSzPct val="52173"/>
              <a:buNone/>
            </a:pPr>
            <a:r>
              <a:rPr b="1" lang="en-US" sz="4600">
                <a:solidFill>
                  <a:srgbClr val="194A6B"/>
                </a:solidFill>
              </a:rPr>
              <a:t>Takeaway:</a:t>
            </a:r>
            <a:endParaRPr b="1" sz="4600">
              <a:solidFill>
                <a:srgbClr val="194A6B"/>
              </a:solidFill>
            </a:endParaRPr>
          </a:p>
          <a:p>
            <a:pPr indent="0" lvl="0" marL="0" rtl="0" algn="l">
              <a:lnSpc>
                <a:spcPct val="90000"/>
              </a:lnSpc>
              <a:spcBef>
                <a:spcPts val="1000"/>
              </a:spcBef>
              <a:spcAft>
                <a:spcPts val="0"/>
              </a:spcAft>
              <a:buClr>
                <a:schemeClr val="dk1"/>
              </a:buClr>
              <a:buSzPct val="80000"/>
              <a:buNone/>
            </a:pPr>
            <a:r>
              <a:rPr lang="en-US" sz="3000"/>
              <a:t>S</a:t>
            </a:r>
            <a:r>
              <a:rPr lang="en-US" sz="3000"/>
              <a:t>uccessful student inquiry requires the four main components shown here.</a:t>
            </a:r>
            <a:endParaRPr sz="3000"/>
          </a:p>
          <a:p>
            <a:pPr indent="0" lvl="0" marL="0" rtl="0" algn="l">
              <a:lnSpc>
                <a:spcPct val="90000"/>
              </a:lnSpc>
              <a:spcBef>
                <a:spcPts val="1000"/>
              </a:spcBef>
              <a:spcAft>
                <a:spcPts val="0"/>
              </a:spcAft>
              <a:buClr>
                <a:schemeClr val="dk1"/>
              </a:buClr>
              <a:buSzPct val="66666"/>
              <a:buNone/>
            </a:pPr>
            <a:r>
              <a:rPr b="1" lang="en-US" sz="3600">
                <a:highlight>
                  <a:srgbClr val="FFFF00"/>
                </a:highlight>
              </a:rPr>
              <a:t>Crafting questions that spark and sustain an inquiry is a key element to starting off the inquiry arc.</a:t>
            </a:r>
            <a:endParaRPr sz="3000"/>
          </a:p>
          <a:p>
            <a:pPr indent="0" lvl="0" marL="0" rtl="0" algn="l">
              <a:lnSpc>
                <a:spcPct val="90000"/>
              </a:lnSpc>
              <a:spcBef>
                <a:spcPts val="1000"/>
              </a:spcBef>
              <a:spcAft>
                <a:spcPts val="0"/>
              </a:spcAft>
              <a:buClr>
                <a:schemeClr val="dk1"/>
              </a:buClr>
              <a:buSzPct val="80000"/>
              <a:buNone/>
            </a:pPr>
            <a:r>
              <a:rPr lang="en-US" sz="3000"/>
              <a:t>Q</a:t>
            </a:r>
            <a:r>
              <a:rPr lang="en-US" sz="3000"/>
              <a:t>uestions developed at the start of an inquiry will need to be engaging enough to sustain interest throughout all four components in the process.​</a:t>
            </a:r>
            <a:endParaRPr sz="3000"/>
          </a:p>
          <a:p>
            <a:pPr indent="0" lvl="0" marL="0" rtl="0" algn="l">
              <a:lnSpc>
                <a:spcPct val="90000"/>
              </a:lnSpc>
              <a:spcBef>
                <a:spcPts val="1000"/>
              </a:spcBef>
              <a:spcAft>
                <a:spcPts val="0"/>
              </a:spcAft>
              <a:buClr>
                <a:schemeClr val="dk1"/>
              </a:buClr>
              <a:buSzPct val="80000"/>
              <a:buNone/>
            </a:pPr>
            <a:r>
              <a:rPr lang="en-US" sz="3000"/>
              <a:t>*DEED will release teacher resources to support crafting questions in Spring 2025</a:t>
            </a:r>
            <a:endParaRPr sz="3000"/>
          </a:p>
        </p:txBody>
      </p:sp>
      <p:pic>
        <p:nvPicPr>
          <p:cNvPr id="376" name="Google Shape;376;g3325ab51e65_0_734"/>
          <p:cNvPicPr preferRelativeResize="0"/>
          <p:nvPr/>
        </p:nvPicPr>
        <p:blipFill rotWithShape="1">
          <a:blip r:embed="rId4">
            <a:alphaModFix/>
          </a:blip>
          <a:srcRect b="0" l="0" r="0" t="0"/>
          <a:stretch/>
        </p:blipFill>
        <p:spPr>
          <a:xfrm>
            <a:off x="481050" y="1462288"/>
            <a:ext cx="7143649" cy="1529175"/>
          </a:xfrm>
          <a:prstGeom prst="rect">
            <a:avLst/>
          </a:prstGeom>
          <a:noFill/>
          <a:ln>
            <a:noFill/>
          </a:ln>
        </p:spPr>
      </p:pic>
      <p:pic>
        <p:nvPicPr>
          <p:cNvPr id="377" name="Google Shape;377;g3325ab51e65_0_734"/>
          <p:cNvPicPr preferRelativeResize="0"/>
          <p:nvPr/>
        </p:nvPicPr>
        <p:blipFill>
          <a:blip r:embed="rId5">
            <a:alphaModFix/>
          </a:blip>
          <a:stretch>
            <a:fillRect/>
          </a:stretch>
        </p:blipFill>
        <p:spPr>
          <a:xfrm>
            <a:off x="481050" y="3083050"/>
            <a:ext cx="7472275" cy="2356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3325ab51e65_0_746"/>
          <p:cNvSpPr txBox="1"/>
          <p:nvPr>
            <p:ph idx="1" type="body"/>
          </p:nvPr>
        </p:nvSpPr>
        <p:spPr>
          <a:xfrm>
            <a:off x="3556400" y="1825625"/>
            <a:ext cx="7797300" cy="2411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b="1" lang="en-US"/>
              <a:t>Key Message:</a:t>
            </a:r>
            <a:endParaRPr b="1"/>
          </a:p>
          <a:p>
            <a:pPr indent="0" lvl="0" marL="0" rtl="0" algn="l">
              <a:lnSpc>
                <a:spcPct val="100000"/>
              </a:lnSpc>
              <a:spcBef>
                <a:spcPts val="0"/>
              </a:spcBef>
              <a:spcAft>
                <a:spcPts val="0"/>
              </a:spcAft>
              <a:buClr>
                <a:schemeClr val="dk1"/>
              </a:buClr>
              <a:buSzPts val="3200"/>
              <a:buNone/>
            </a:pPr>
            <a:r>
              <a:rPr lang="en-US"/>
              <a:t>Civic education throughout K-12 is imperative for preparing students to </a:t>
            </a:r>
            <a:r>
              <a:rPr b="1" lang="en-US"/>
              <a:t>engage</a:t>
            </a:r>
            <a:r>
              <a:rPr lang="en-US"/>
              <a:t> in a more diverse, complex society.</a:t>
            </a:r>
            <a:endParaRPr/>
          </a:p>
        </p:txBody>
      </p:sp>
      <p:sp>
        <p:nvSpPr>
          <p:cNvPr id="383" name="Google Shape;383;g3325ab51e65_0_746"/>
          <p:cNvSpPr txBox="1"/>
          <p:nvPr>
            <p:ph idx="1" type="body"/>
          </p:nvPr>
        </p:nvSpPr>
        <p:spPr>
          <a:xfrm>
            <a:off x="3556400" y="4279075"/>
            <a:ext cx="8499600" cy="220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700"/>
              <a:buNone/>
            </a:pPr>
            <a:r>
              <a:rPr b="1" lang="en-US" sz="2700"/>
              <a:t>Major Shift:</a:t>
            </a:r>
            <a:endParaRPr b="1" sz="2700"/>
          </a:p>
          <a:p>
            <a:pPr indent="0" lvl="0" marL="0" rtl="0" algn="l">
              <a:lnSpc>
                <a:spcPct val="115000"/>
              </a:lnSpc>
              <a:spcBef>
                <a:spcPts val="0"/>
              </a:spcBef>
              <a:spcAft>
                <a:spcPts val="0"/>
              </a:spcAft>
              <a:buClr>
                <a:schemeClr val="dk1"/>
              </a:buClr>
              <a:buSzPts val="2700"/>
              <a:buNone/>
            </a:pPr>
            <a:r>
              <a:rPr i="1" lang="en-US" sz="2700"/>
              <a:t>From </a:t>
            </a:r>
            <a:r>
              <a:rPr lang="en-US" sz="2700"/>
              <a:t>separate government and citizenship standards </a:t>
            </a:r>
            <a:r>
              <a:rPr i="1" lang="en-US" sz="2700"/>
              <a:t>to </a:t>
            </a:r>
            <a:r>
              <a:rPr b="1" lang="en-US" sz="2700"/>
              <a:t>integrated</a:t>
            </a:r>
            <a:r>
              <a:rPr lang="en-US" sz="2700"/>
              <a:t> civics knowledge, skills, and dispositions </a:t>
            </a:r>
            <a:r>
              <a:rPr b="1" lang="en-US" sz="2700"/>
              <a:t>throughout</a:t>
            </a:r>
            <a:r>
              <a:rPr lang="en-US" sz="2700"/>
              <a:t> K-12.</a:t>
            </a:r>
            <a:endParaRPr i="1" sz="2700"/>
          </a:p>
        </p:txBody>
      </p:sp>
      <p:graphicFrame>
        <p:nvGraphicFramePr>
          <p:cNvPr id="384" name="Google Shape;384;g3325ab51e65_0_746"/>
          <p:cNvGraphicFramePr/>
          <p:nvPr/>
        </p:nvGraphicFramePr>
        <p:xfrm>
          <a:off x="658100" y="1825620"/>
          <a:ext cx="3000000" cy="3000000"/>
        </p:xfrm>
        <a:graphic>
          <a:graphicData uri="http://schemas.openxmlformats.org/drawingml/2006/table">
            <a:tbl>
              <a:tblPr>
                <a:noFill/>
                <a:tableStyleId>{3EBA1BFF-A823-4D23-AAA0-89B039462EEC}</a:tableStyleId>
              </a:tblPr>
              <a:tblGrid>
                <a:gridCol w="2743975"/>
              </a:tblGrid>
              <a:tr h="1229825">
                <a:tc>
                  <a:txBody>
                    <a:bodyPr/>
                    <a:lstStyle/>
                    <a:p>
                      <a:pPr indent="0" lvl="0" marL="0" marR="0" rtl="0" algn="l">
                        <a:lnSpc>
                          <a:spcPct val="100000"/>
                        </a:lnSpc>
                        <a:spcBef>
                          <a:spcPts val="0"/>
                        </a:spcBef>
                        <a:spcAft>
                          <a:spcPts val="0"/>
                        </a:spcAft>
                        <a:buClr>
                          <a:srgbClr val="000000"/>
                        </a:buClr>
                        <a:buSzPts val="1900"/>
                        <a:buFont typeface="Arial"/>
                        <a:buNone/>
                      </a:pPr>
                      <a:r>
                        <a:rPr b="1" lang="en-US" sz="2300" u="none" cap="none" strike="noStrike">
                          <a:solidFill>
                            <a:srgbClr val="FFFFFF"/>
                          </a:solidFill>
                          <a:latin typeface="Calibri"/>
                          <a:ea typeface="Calibri"/>
                          <a:cs typeface="Calibri"/>
                          <a:sym typeface="Calibri"/>
                        </a:rPr>
                        <a:t>4. Develop Civic Knowledge, Skills, and Dispositions</a:t>
                      </a:r>
                      <a:endParaRPr b="1" sz="2300" u="none" cap="none" strike="noStrike">
                        <a:solidFill>
                          <a:srgbClr val="FFFFFF"/>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solidFill>
                      <a:srgbClr val="0D6CB9"/>
                    </a:solidFill>
                  </a:tcPr>
                </a:tc>
              </a:tr>
              <a:tr h="2764325">
                <a:tc>
                  <a:txBody>
                    <a:bodyPr/>
                    <a:lstStyle/>
                    <a:p>
                      <a:pPr indent="0" lvl="0" marL="0" marR="0" rtl="0" algn="l">
                        <a:lnSpc>
                          <a:spcPct val="100000"/>
                        </a:lnSpc>
                        <a:spcBef>
                          <a:spcPts val="0"/>
                        </a:spcBef>
                        <a:spcAft>
                          <a:spcPts val="0"/>
                        </a:spcAft>
                        <a:buClr>
                          <a:srgbClr val="000000"/>
                        </a:buClr>
                        <a:buSzPts val="1900"/>
                        <a:buFont typeface="Arial"/>
                        <a:buNone/>
                      </a:pPr>
                      <a:r>
                        <a:rPr lang="en-US" sz="2300" u="none" cap="none" strike="noStrike">
                          <a:solidFill>
                            <a:srgbClr val="0D6CB9"/>
                          </a:solidFill>
                          <a:latin typeface="Calibri"/>
                          <a:ea typeface="Calibri"/>
                          <a:cs typeface="Calibri"/>
                          <a:sym typeface="Calibri"/>
                        </a:rPr>
                        <a:t>Students consistently develop and engage with civic knowledge, skills, and dispositions to become active and informed citizens.</a:t>
                      </a:r>
                      <a:endParaRPr sz="2300" u="none" cap="none" strike="noStrike">
                        <a:solidFill>
                          <a:srgbClr val="0D6CB9"/>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tcPr>
                </a:tc>
              </a:tr>
            </a:tbl>
          </a:graphicData>
        </a:graphic>
      </p:graphicFrame>
      <p:sp>
        <p:nvSpPr>
          <p:cNvPr id="385" name="Google Shape;385;g3325ab51e65_0_746"/>
          <p:cNvSpPr txBox="1"/>
          <p:nvPr>
            <p:ph type="title"/>
          </p:nvPr>
        </p:nvSpPr>
        <p:spPr>
          <a:xfrm>
            <a:off x="838200" y="365125"/>
            <a:ext cx="110328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Develop Civic Knowledge, Skills, and Dispositions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3325ab51e65_0_75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Civics Skills Anchor Standards</a:t>
            </a:r>
            <a:endParaRPr/>
          </a:p>
        </p:txBody>
      </p:sp>
      <p:sp>
        <p:nvSpPr>
          <p:cNvPr id="392" name="Google Shape;392;g3325ab51e65_0_753"/>
          <p:cNvSpPr txBox="1"/>
          <p:nvPr>
            <p:ph idx="1" type="body"/>
          </p:nvPr>
        </p:nvSpPr>
        <p:spPr>
          <a:xfrm>
            <a:off x="910400" y="1656950"/>
            <a:ext cx="7021800" cy="4764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3200"/>
              <a:buNone/>
            </a:pPr>
            <a:r>
              <a:rPr b="1" lang="en-US">
                <a:solidFill>
                  <a:srgbClr val="194A6B"/>
                </a:solidFill>
              </a:rPr>
              <a:t>Takeaway:</a:t>
            </a:r>
            <a:endParaRPr b="1">
              <a:solidFill>
                <a:srgbClr val="194A6B"/>
              </a:solidFill>
            </a:endParaRPr>
          </a:p>
          <a:p>
            <a:pPr indent="0" lvl="0" marL="0" rtl="0" algn="l">
              <a:lnSpc>
                <a:spcPct val="90000"/>
              </a:lnSpc>
              <a:spcBef>
                <a:spcPts val="1000"/>
              </a:spcBef>
              <a:spcAft>
                <a:spcPts val="0"/>
              </a:spcAft>
              <a:buClr>
                <a:schemeClr val="dk1"/>
              </a:buClr>
              <a:buSzPts val="3200"/>
              <a:buNone/>
            </a:pPr>
            <a:r>
              <a:rPr lang="en-US">
                <a:highlight>
                  <a:srgbClr val="FFFF00"/>
                </a:highlight>
              </a:rPr>
              <a:t>At each grade level, students will engage with civics standards</a:t>
            </a:r>
            <a:r>
              <a:rPr lang="en-US"/>
              <a:t> guided by the concepts in the following anchor standards.  </a:t>
            </a:r>
            <a:endParaRPr/>
          </a:p>
          <a:p>
            <a:pPr indent="0" lvl="0" marL="0" rtl="0" algn="l">
              <a:lnSpc>
                <a:spcPct val="90000"/>
              </a:lnSpc>
              <a:spcBef>
                <a:spcPts val="1000"/>
              </a:spcBef>
              <a:spcAft>
                <a:spcPts val="0"/>
              </a:spcAft>
              <a:buClr>
                <a:schemeClr val="dk1"/>
              </a:buClr>
              <a:buSzPts val="3200"/>
              <a:buNone/>
            </a:pPr>
            <a:r>
              <a:t/>
            </a:r>
            <a:endParaRPr/>
          </a:p>
          <a:p>
            <a:pPr indent="0" lvl="0" marL="0" rtl="0" algn="l">
              <a:lnSpc>
                <a:spcPct val="90000"/>
              </a:lnSpc>
              <a:spcBef>
                <a:spcPts val="1000"/>
              </a:spcBef>
              <a:spcAft>
                <a:spcPts val="0"/>
              </a:spcAft>
              <a:buClr>
                <a:schemeClr val="dk1"/>
              </a:buClr>
              <a:buSzPts val="3200"/>
              <a:buNone/>
            </a:pPr>
            <a:r>
              <a:rPr lang="en-US"/>
              <a:t>Definitions for each anchor standard are provided in the standards document. </a:t>
            </a:r>
            <a:endParaRPr/>
          </a:p>
        </p:txBody>
      </p:sp>
      <p:grpSp>
        <p:nvGrpSpPr>
          <p:cNvPr id="393" name="Google Shape;393;g3325ab51e65_0_753"/>
          <p:cNvGrpSpPr/>
          <p:nvPr/>
        </p:nvGrpSpPr>
        <p:grpSpPr>
          <a:xfrm>
            <a:off x="8215508" y="629812"/>
            <a:ext cx="2352880" cy="6073193"/>
            <a:chOff x="1519975" y="1660275"/>
            <a:chExt cx="1666700" cy="4836500"/>
          </a:xfrm>
        </p:grpSpPr>
        <p:pic>
          <p:nvPicPr>
            <p:cNvPr id="394" name="Google Shape;394;g3325ab51e65_0_753"/>
            <p:cNvPicPr preferRelativeResize="0"/>
            <p:nvPr/>
          </p:nvPicPr>
          <p:blipFill rotWithShape="1">
            <a:blip r:embed="rId3">
              <a:alphaModFix/>
            </a:blip>
            <a:srcRect b="0" l="0" r="0" t="8197"/>
            <a:stretch/>
          </p:blipFill>
          <p:spPr>
            <a:xfrm>
              <a:off x="1519975" y="2831075"/>
              <a:ext cx="1666700" cy="3665700"/>
            </a:xfrm>
            <a:prstGeom prst="rect">
              <a:avLst/>
            </a:prstGeom>
            <a:noFill/>
            <a:ln>
              <a:noFill/>
            </a:ln>
          </p:spPr>
        </p:pic>
        <p:pic>
          <p:nvPicPr>
            <p:cNvPr id="395" name="Google Shape;395;g3325ab51e65_0_753"/>
            <p:cNvPicPr preferRelativeResize="0"/>
            <p:nvPr/>
          </p:nvPicPr>
          <p:blipFill rotWithShape="1">
            <a:blip r:embed="rId4">
              <a:alphaModFix/>
            </a:blip>
            <a:srcRect b="0" l="0" r="0" t="0"/>
            <a:stretch/>
          </p:blipFill>
          <p:spPr>
            <a:xfrm>
              <a:off x="1519975" y="1660275"/>
              <a:ext cx="1666700" cy="1170800"/>
            </a:xfrm>
            <a:prstGeom prst="rect">
              <a:avLst/>
            </a:prstGeom>
            <a:noFill/>
            <a:ln>
              <a:noFill/>
            </a:ln>
          </p:spPr>
        </p:pic>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3325ab51e65_0_762"/>
          <p:cNvSpPr txBox="1"/>
          <p:nvPr>
            <p:ph type="title"/>
          </p:nvPr>
        </p:nvSpPr>
        <p:spPr>
          <a:xfrm>
            <a:off x="704675" y="294650"/>
            <a:ext cx="9930900" cy="10488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1300"/>
              <a:buFont typeface="Calibri"/>
              <a:buNone/>
            </a:pPr>
            <a:r>
              <a:rPr lang="en-US" sz="4000">
                <a:solidFill>
                  <a:srgbClr val="194A6B"/>
                </a:solidFill>
              </a:rPr>
              <a:t>Importance of Incorporating Civics into the Classroom</a:t>
            </a:r>
            <a:endParaRPr sz="4000">
              <a:solidFill>
                <a:srgbClr val="194A6B"/>
              </a:solidFill>
            </a:endParaRPr>
          </a:p>
        </p:txBody>
      </p:sp>
      <p:sp>
        <p:nvSpPr>
          <p:cNvPr id="401" name="Google Shape;401;g3325ab51e65_0_762"/>
          <p:cNvSpPr txBox="1"/>
          <p:nvPr/>
        </p:nvSpPr>
        <p:spPr>
          <a:xfrm>
            <a:off x="704675" y="1458725"/>
            <a:ext cx="11225700" cy="858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Civics education equips students with the tools necessary for meaningful participation in society, fostering a culture of engaged and informed citizens. </a:t>
            </a:r>
            <a:endParaRPr sz="2400">
              <a:solidFill>
                <a:schemeClr val="dk1"/>
              </a:solidFill>
              <a:latin typeface="Calibri"/>
              <a:ea typeface="Calibri"/>
              <a:cs typeface="Calibri"/>
              <a:sym typeface="Calibri"/>
            </a:endParaRPr>
          </a:p>
        </p:txBody>
      </p:sp>
      <p:sp>
        <p:nvSpPr>
          <p:cNvPr id="402" name="Google Shape;402;g3325ab51e65_0_762"/>
          <p:cNvSpPr/>
          <p:nvPr/>
        </p:nvSpPr>
        <p:spPr>
          <a:xfrm flipH="1" rot="10800000">
            <a:off x="3749850" y="2685200"/>
            <a:ext cx="3441600" cy="4022400"/>
          </a:xfrm>
          <a:prstGeom prst="round2DiagRect">
            <a:avLst>
              <a:gd fmla="val 0" name="adj1"/>
              <a:gd fmla="val 17764" name="adj2"/>
            </a:avLst>
          </a:prstGeom>
          <a:solidFill>
            <a:srgbClr val="CFE2F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403" name="Google Shape;403;g3325ab51e65_0_762"/>
          <p:cNvGrpSpPr/>
          <p:nvPr/>
        </p:nvGrpSpPr>
        <p:grpSpPr>
          <a:xfrm>
            <a:off x="511401" y="2685193"/>
            <a:ext cx="3242426" cy="4022414"/>
            <a:chOff x="1126863" y="2013875"/>
            <a:chExt cx="1944600" cy="1569600"/>
          </a:xfrm>
        </p:grpSpPr>
        <p:sp>
          <p:nvSpPr>
            <p:cNvPr id="404" name="Google Shape;404;g3325ab51e65_0_762"/>
            <p:cNvSpPr/>
            <p:nvPr/>
          </p:nvSpPr>
          <p:spPr>
            <a:xfrm>
              <a:off x="1126863" y="2013875"/>
              <a:ext cx="1944600" cy="1569600"/>
            </a:xfrm>
            <a:prstGeom prst="round2DiagRect">
              <a:avLst>
                <a:gd fmla="val 0" name="adj1"/>
                <a:gd fmla="val 17764" name="adj2"/>
              </a:avLst>
            </a:prstGeom>
            <a:solidFill>
              <a:srgbClr val="FFF2CC"/>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05" name="Google Shape;405;g3325ab51e65_0_762"/>
            <p:cNvSpPr txBox="1"/>
            <p:nvPr/>
          </p:nvSpPr>
          <p:spPr>
            <a:xfrm>
              <a:off x="1197076" y="2172831"/>
              <a:ext cx="1761000" cy="14004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Clr>
                  <a:schemeClr val="dk1"/>
                </a:buClr>
                <a:buSzPts val="2200"/>
                <a:buFont typeface="Calibri"/>
                <a:buNone/>
              </a:pPr>
              <a:r>
                <a:rPr b="1" lang="en-US" sz="2200">
                  <a:solidFill>
                    <a:schemeClr val="dk1"/>
                  </a:solidFill>
                  <a:latin typeface="Calibri"/>
                  <a:ea typeface="Calibri"/>
                  <a:cs typeface="Calibri"/>
                  <a:sym typeface="Calibri"/>
                </a:rPr>
                <a:t>Understanding Civics</a:t>
              </a:r>
              <a:endParaRPr sz="2000">
                <a:solidFill>
                  <a:schemeClr val="dk1"/>
                </a:solidFill>
                <a:latin typeface="Calibri"/>
                <a:ea typeface="Calibri"/>
                <a:cs typeface="Calibri"/>
                <a:sym typeface="Calibri"/>
              </a:endParaRPr>
            </a:p>
            <a:p>
              <a:pPr indent="0" lvl="0" marL="0" marR="0" rtl="0" algn="ctr">
                <a:spcBef>
                  <a:spcPts val="100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Civics education provides foundational knowledge of government, democracy, and civic responsibilities. Students learn concepts like rights, laws, and community engagement.</a:t>
              </a:r>
              <a:endParaRPr sz="2000">
                <a:solidFill>
                  <a:schemeClr val="dk1"/>
                </a:solidFill>
                <a:latin typeface="Calibri"/>
                <a:ea typeface="Calibri"/>
                <a:cs typeface="Calibri"/>
                <a:sym typeface="Calibri"/>
              </a:endParaRPr>
            </a:p>
            <a:p>
              <a:pPr indent="0" lvl="0" marL="0" marR="0" rtl="0" algn="ctr">
                <a:spcBef>
                  <a:spcPts val="1000"/>
                </a:spcBef>
                <a:spcAft>
                  <a:spcPts val="0"/>
                </a:spcAft>
                <a:buClr>
                  <a:schemeClr val="dk1"/>
                </a:buClr>
                <a:buSzPts val="2200"/>
                <a:buFont typeface="Calibri"/>
                <a:buNone/>
              </a:pPr>
              <a:r>
                <a:t/>
              </a:r>
              <a:endParaRPr sz="2200">
                <a:solidFill>
                  <a:schemeClr val="dk1"/>
                </a:solidFill>
                <a:latin typeface="Calibri"/>
                <a:ea typeface="Calibri"/>
                <a:cs typeface="Calibri"/>
                <a:sym typeface="Calibri"/>
              </a:endParaRPr>
            </a:p>
          </p:txBody>
        </p:sp>
      </p:grpSp>
      <p:sp>
        <p:nvSpPr>
          <p:cNvPr id="406" name="Google Shape;406;g3325ab51e65_0_762"/>
          <p:cNvSpPr/>
          <p:nvPr/>
        </p:nvSpPr>
        <p:spPr>
          <a:xfrm>
            <a:off x="7206256" y="2685218"/>
            <a:ext cx="4785900" cy="4022400"/>
          </a:xfrm>
          <a:prstGeom prst="round2DiagRect">
            <a:avLst>
              <a:gd fmla="val 0" name="adj1"/>
              <a:gd fmla="val 17764" name="adj2"/>
            </a:avLst>
          </a:prstGeom>
          <a:solidFill>
            <a:srgbClr val="D9EAD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900"/>
              <a:buFont typeface="Calibri"/>
              <a:buNone/>
            </a:pPr>
            <a:r>
              <a:t/>
            </a:r>
            <a:endParaRPr sz="19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900"/>
              <a:buFont typeface="Calibri"/>
              <a:buNone/>
            </a:pPr>
            <a:r>
              <a:t/>
            </a:r>
            <a:endParaRPr sz="19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900"/>
              <a:buFont typeface="Calibri"/>
              <a:buNone/>
            </a:pPr>
            <a:r>
              <a:t/>
            </a:r>
            <a:endParaRPr sz="19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900"/>
              <a:buFont typeface="Calibri"/>
              <a:buNone/>
            </a:pPr>
            <a:r>
              <a:t/>
            </a:r>
            <a:endParaRPr sz="1900">
              <a:solidFill>
                <a:schemeClr val="dk1"/>
              </a:solidFill>
              <a:latin typeface="Calibri"/>
              <a:ea typeface="Calibri"/>
              <a:cs typeface="Calibri"/>
              <a:sym typeface="Calibri"/>
            </a:endParaRPr>
          </a:p>
        </p:txBody>
      </p:sp>
      <p:grpSp>
        <p:nvGrpSpPr>
          <p:cNvPr id="407" name="Google Shape;407;g3325ab51e65_0_762"/>
          <p:cNvGrpSpPr/>
          <p:nvPr/>
        </p:nvGrpSpPr>
        <p:grpSpPr>
          <a:xfrm>
            <a:off x="6972819" y="4234334"/>
            <a:ext cx="538268" cy="586814"/>
            <a:chOff x="4858109" y="2631368"/>
            <a:chExt cx="316442" cy="315000"/>
          </a:xfrm>
        </p:grpSpPr>
        <p:sp>
          <p:nvSpPr>
            <p:cNvPr id="408" name="Google Shape;408;g3325ab51e65_0_762"/>
            <p:cNvSpPr/>
            <p:nvPr/>
          </p:nvSpPr>
          <p:spPr>
            <a:xfrm>
              <a:off x="4859551" y="2631368"/>
              <a:ext cx="315000" cy="3150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09" name="Google Shape;409;g3325ab51e65_0_762"/>
            <p:cNvSpPr/>
            <p:nvPr/>
          </p:nvSpPr>
          <p:spPr>
            <a:xfrm>
              <a:off x="4858109" y="2739300"/>
              <a:ext cx="239100" cy="99000"/>
            </a:xfrm>
            <a:prstGeom prst="rightArrow">
              <a:avLst>
                <a:gd fmla="val 32020" name="adj1"/>
                <a:gd fmla="val 66970" name="adj2"/>
              </a:avLst>
            </a:prstGeom>
            <a:solidFill>
              <a:srgbClr val="0D5CD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900"/>
                <a:buFont typeface="Calibri"/>
                <a:buNone/>
              </a:pPr>
              <a:br>
                <a:rPr lang="en-US" sz="1900">
                  <a:solidFill>
                    <a:schemeClr val="dk1"/>
                  </a:solidFill>
                  <a:latin typeface="Calibri"/>
                  <a:ea typeface="Calibri"/>
                  <a:cs typeface="Calibri"/>
                  <a:sym typeface="Calibri"/>
                </a:rPr>
              </a:br>
              <a:endParaRPr sz="1900">
                <a:solidFill>
                  <a:schemeClr val="dk1"/>
                </a:solidFill>
                <a:latin typeface="Calibri"/>
                <a:ea typeface="Calibri"/>
                <a:cs typeface="Calibri"/>
                <a:sym typeface="Calibri"/>
              </a:endParaRPr>
            </a:p>
          </p:txBody>
        </p:sp>
      </p:grpSp>
      <p:grpSp>
        <p:nvGrpSpPr>
          <p:cNvPr id="410" name="Google Shape;410;g3325ab51e65_0_762"/>
          <p:cNvGrpSpPr/>
          <p:nvPr/>
        </p:nvGrpSpPr>
        <p:grpSpPr>
          <a:xfrm>
            <a:off x="3436395" y="4234379"/>
            <a:ext cx="538279" cy="586777"/>
            <a:chOff x="3157188" y="909150"/>
            <a:chExt cx="470400" cy="470400"/>
          </a:xfrm>
        </p:grpSpPr>
        <p:sp>
          <p:nvSpPr>
            <p:cNvPr id="411" name="Google Shape;411;g3325ab51e65_0_762"/>
            <p:cNvSpPr/>
            <p:nvPr/>
          </p:nvSpPr>
          <p:spPr>
            <a:xfrm>
              <a:off x="3157188" y="909150"/>
              <a:ext cx="470400" cy="470400"/>
            </a:xfrm>
            <a:prstGeom prst="ellipse">
              <a:avLst/>
            </a:prstGeom>
            <a:solidFill>
              <a:srgbClr val="FFFFFF"/>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2" name="Google Shape;412;g3325ab51e65_0_762"/>
            <p:cNvSpPr/>
            <p:nvPr/>
          </p:nvSpPr>
          <p:spPr>
            <a:xfrm>
              <a:off x="3243138" y="995100"/>
              <a:ext cx="298500" cy="298500"/>
            </a:xfrm>
            <a:prstGeom prst="mathPlus">
              <a:avLst>
                <a:gd fmla="val 9900" name="adj1"/>
              </a:avLst>
            </a:prstGeom>
            <a:solidFill>
              <a:srgbClr val="307AF3"/>
            </a:solidFill>
            <a:ln>
              <a:noFill/>
            </a:ln>
          </p:spPr>
          <p:txBody>
            <a:bodyPr anchorCtr="0" anchor="ctr" bIns="121900" lIns="121900" spcFirstLastPara="1" rIns="121900" wrap="square" tIns="121900">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413" name="Google Shape;413;g3325ab51e65_0_762"/>
          <p:cNvSpPr txBox="1"/>
          <p:nvPr/>
        </p:nvSpPr>
        <p:spPr>
          <a:xfrm>
            <a:off x="3753825" y="2863525"/>
            <a:ext cx="3391200" cy="35889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Clr>
                <a:schemeClr val="dk1"/>
              </a:buClr>
              <a:buSzPts val="2200"/>
              <a:buFont typeface="Calibri"/>
              <a:buNone/>
            </a:pPr>
            <a:r>
              <a:rPr b="1" lang="en-US" sz="2200">
                <a:solidFill>
                  <a:schemeClr val="dk1"/>
                </a:solidFill>
                <a:latin typeface="Calibri"/>
                <a:ea typeface="Calibri"/>
                <a:cs typeface="Calibri"/>
                <a:sym typeface="Calibri"/>
              </a:rPr>
              <a:t>Productive </a:t>
            </a:r>
            <a:r>
              <a:rPr b="1" lang="en-US" sz="3000">
                <a:solidFill>
                  <a:schemeClr val="dk1"/>
                </a:solidFill>
                <a:highlight>
                  <a:srgbClr val="FFFF00"/>
                </a:highlight>
                <a:latin typeface="Calibri"/>
                <a:ea typeface="Calibri"/>
                <a:cs typeface="Calibri"/>
                <a:sym typeface="Calibri"/>
              </a:rPr>
              <a:t>Student Discourse</a:t>
            </a:r>
            <a:endParaRPr b="1" sz="3000">
              <a:solidFill>
                <a:schemeClr val="dk1"/>
              </a:solidFill>
              <a:highlight>
                <a:srgbClr val="FFFF00"/>
              </a:highlight>
              <a:latin typeface="Calibri"/>
              <a:ea typeface="Calibri"/>
              <a:cs typeface="Calibri"/>
              <a:sym typeface="Calibri"/>
            </a:endParaRPr>
          </a:p>
          <a:p>
            <a:pPr indent="0" lvl="0" marL="0" marR="0" rtl="0" algn="ctr">
              <a:spcBef>
                <a:spcPts val="100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Teaching respectful communication, promoting active listening, and  encouraging diverse viewpoints helps students navigate disagreements constructively and build their critical thinking skills, essential for civic participation.</a:t>
            </a:r>
            <a:endParaRPr sz="2000">
              <a:solidFill>
                <a:schemeClr val="dk1"/>
              </a:solidFill>
              <a:latin typeface="Calibri"/>
              <a:ea typeface="Calibri"/>
              <a:cs typeface="Calibri"/>
              <a:sym typeface="Calibri"/>
            </a:endParaRPr>
          </a:p>
          <a:p>
            <a:pPr indent="0" lvl="0" marL="0" marR="0" rtl="0" algn="ctr">
              <a:spcBef>
                <a:spcPts val="1000"/>
              </a:spcBef>
              <a:spcAft>
                <a:spcPts val="0"/>
              </a:spcAft>
              <a:buClr>
                <a:schemeClr val="dk1"/>
              </a:buClr>
              <a:buSzPts val="2200"/>
              <a:buFont typeface="Calibri"/>
              <a:buNone/>
            </a:pPr>
            <a:r>
              <a:t/>
            </a:r>
            <a:endParaRPr sz="2200">
              <a:solidFill>
                <a:schemeClr val="dk1"/>
              </a:solidFill>
              <a:latin typeface="Calibri"/>
              <a:ea typeface="Calibri"/>
              <a:cs typeface="Calibri"/>
              <a:sym typeface="Calibri"/>
            </a:endParaRPr>
          </a:p>
        </p:txBody>
      </p:sp>
      <p:sp>
        <p:nvSpPr>
          <p:cNvPr id="414" name="Google Shape;414;g3325ab51e65_0_762"/>
          <p:cNvSpPr txBox="1"/>
          <p:nvPr/>
        </p:nvSpPr>
        <p:spPr>
          <a:xfrm>
            <a:off x="7344725" y="2901975"/>
            <a:ext cx="4585500" cy="3588900"/>
          </a:xfrm>
          <a:prstGeom prst="rect">
            <a:avLst/>
          </a:prstGeom>
          <a:noFill/>
          <a:ln>
            <a:noFill/>
          </a:ln>
        </p:spPr>
        <p:txBody>
          <a:bodyPr anchorCtr="0" anchor="t" bIns="121900" lIns="121900" spcFirstLastPara="1" rIns="121900" wrap="square" tIns="121900">
            <a:noAutofit/>
          </a:bodyPr>
          <a:lstStyle/>
          <a:p>
            <a:pPr indent="0" lvl="0" marL="0" marR="0" rtl="0" algn="ctr">
              <a:spcBef>
                <a:spcPts val="0"/>
              </a:spcBef>
              <a:spcAft>
                <a:spcPts val="0"/>
              </a:spcAft>
              <a:buClr>
                <a:schemeClr val="dk1"/>
              </a:buClr>
              <a:buSzPts val="2200"/>
              <a:buFont typeface="Calibri"/>
              <a:buNone/>
            </a:pPr>
            <a:r>
              <a:rPr b="1" lang="en-US" sz="2200">
                <a:solidFill>
                  <a:schemeClr val="dk1"/>
                </a:solidFill>
                <a:latin typeface="Calibri"/>
                <a:ea typeface="Calibri"/>
                <a:cs typeface="Calibri"/>
                <a:sym typeface="Calibri"/>
              </a:rPr>
              <a:t>Taking Informed Action </a:t>
            </a:r>
            <a:endParaRPr b="1" sz="2200">
              <a:solidFill>
                <a:schemeClr val="dk1"/>
              </a:solidFill>
              <a:latin typeface="Calibri"/>
              <a:ea typeface="Calibri"/>
              <a:cs typeface="Calibri"/>
              <a:sym typeface="Calibri"/>
            </a:endParaRPr>
          </a:p>
          <a:p>
            <a:pPr indent="0" lvl="0" marL="0" marR="0" rtl="0" algn="ctr">
              <a:spcBef>
                <a:spcPts val="1000"/>
              </a:spcBef>
              <a:spcAft>
                <a:spcPts val="1000"/>
              </a:spcAft>
              <a:buClr>
                <a:schemeClr val="dk1"/>
              </a:buClr>
              <a:buSzPts val="2000"/>
              <a:buFont typeface="Calibri"/>
              <a:buNone/>
            </a:pPr>
            <a:r>
              <a:rPr lang="en-US" sz="2000">
                <a:solidFill>
                  <a:schemeClr val="dk1"/>
                </a:solidFill>
                <a:highlight>
                  <a:srgbClr val="FFFF00"/>
                </a:highlight>
                <a:latin typeface="Calibri"/>
                <a:ea typeface="Calibri"/>
                <a:cs typeface="Calibri"/>
                <a:sym typeface="Calibri"/>
              </a:rPr>
              <a:t>“Students take </a:t>
            </a:r>
            <a:r>
              <a:rPr b="1" lang="en-US" sz="2000">
                <a:solidFill>
                  <a:schemeClr val="dk1"/>
                </a:solidFill>
                <a:highlight>
                  <a:srgbClr val="FFFF00"/>
                </a:highlight>
                <a:latin typeface="Calibri"/>
                <a:ea typeface="Calibri"/>
                <a:cs typeface="Calibri"/>
                <a:sym typeface="Calibri"/>
              </a:rPr>
              <a:t>Informed Action</a:t>
            </a:r>
            <a:r>
              <a:rPr lang="en-US" sz="2000">
                <a:solidFill>
                  <a:schemeClr val="dk1"/>
                </a:solidFill>
                <a:highlight>
                  <a:srgbClr val="FFFF00"/>
                </a:highlight>
                <a:latin typeface="Calibri"/>
                <a:ea typeface="Calibri"/>
                <a:cs typeface="Calibri"/>
                <a:sym typeface="Calibri"/>
              </a:rPr>
              <a:t> when they use the key findings from a sustained investigation of content to design and implement an action that impacts the world in a meaningful way”</a:t>
            </a:r>
            <a:r>
              <a:rPr lang="en-US" sz="2000">
                <a:solidFill>
                  <a:schemeClr val="dk1"/>
                </a:solidFill>
                <a:latin typeface="Calibri"/>
                <a:ea typeface="Calibri"/>
                <a:cs typeface="Calibri"/>
                <a:sym typeface="Calibri"/>
              </a:rPr>
              <a:t> (</a:t>
            </a:r>
            <a:r>
              <a:rPr lang="en-US" sz="2000" u="sng">
                <a:solidFill>
                  <a:schemeClr val="hlink"/>
                </a:solidFill>
                <a:latin typeface="Calibri"/>
                <a:ea typeface="Calibri"/>
                <a:cs typeface="Calibri"/>
                <a:sym typeface="Calibri"/>
                <a:hlinkClick r:id="rId3"/>
              </a:rPr>
              <a:t>InquirED</a:t>
            </a:r>
            <a:r>
              <a:rPr lang="en-US" sz="2000">
                <a:solidFill>
                  <a:schemeClr val="dk1"/>
                </a:solidFill>
                <a:latin typeface="Calibri"/>
                <a:ea typeface="Calibri"/>
                <a:cs typeface="Calibri"/>
                <a:sym typeface="Calibri"/>
              </a:rPr>
              <a:t>).  It includes making decisions or participating in activities (such as voting, advocacy, and community service) based on evidence, reasoning, and understanding of civic responsibilities. </a:t>
            </a:r>
            <a:endParaRPr sz="22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3325ab51e65_0_887"/>
          <p:cNvSpPr txBox="1"/>
          <p:nvPr>
            <p:ph type="title"/>
          </p:nvPr>
        </p:nvSpPr>
        <p:spPr>
          <a:xfrm>
            <a:off x="434439" y="20742"/>
            <a:ext cx="10515600" cy="1024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40909"/>
              <a:buNone/>
            </a:pPr>
            <a:r>
              <a:rPr lang="en-US"/>
              <a:t>Retrieval Practice: </a:t>
            </a:r>
            <a:endParaRPr/>
          </a:p>
          <a:p>
            <a:pPr indent="0" lvl="0" marL="0" rtl="0" algn="l">
              <a:lnSpc>
                <a:spcPct val="90000"/>
              </a:lnSpc>
              <a:spcBef>
                <a:spcPts val="0"/>
              </a:spcBef>
              <a:spcAft>
                <a:spcPts val="0"/>
              </a:spcAft>
              <a:buClr>
                <a:srgbClr val="194A6B"/>
              </a:buClr>
              <a:buSzPct val="40909"/>
              <a:buNone/>
            </a:pPr>
            <a:r>
              <a:rPr lang="en-US"/>
              <a:t>Chat Waterfall</a:t>
            </a:r>
            <a:endParaRPr/>
          </a:p>
        </p:txBody>
      </p:sp>
      <p:sp>
        <p:nvSpPr>
          <p:cNvPr id="420" name="Google Shape;420;g3325ab51e65_0_887"/>
          <p:cNvSpPr txBox="1"/>
          <p:nvPr>
            <p:ph idx="1" type="body"/>
          </p:nvPr>
        </p:nvSpPr>
        <p:spPr>
          <a:xfrm>
            <a:off x="434450" y="1315400"/>
            <a:ext cx="4552200" cy="51801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SzPts val="3200"/>
              <a:buNone/>
            </a:pPr>
            <a:r>
              <a:rPr i="1" lang="en-US" sz="2800"/>
              <a:t>Procedure:</a:t>
            </a:r>
            <a:endParaRPr i="1" sz="2800"/>
          </a:p>
          <a:p>
            <a:pPr indent="0" lvl="0" marL="0" rtl="0" algn="l">
              <a:spcBef>
                <a:spcPts val="1000"/>
              </a:spcBef>
              <a:spcAft>
                <a:spcPts val="0"/>
              </a:spcAft>
              <a:buSzPts val="3200"/>
              <a:buNone/>
            </a:pPr>
            <a:r>
              <a:rPr i="1" lang="en-US" sz="2800"/>
              <a:t>Write your response in the chat</a:t>
            </a:r>
            <a:endParaRPr sz="1400">
              <a:latin typeface="Arial"/>
              <a:ea typeface="Arial"/>
              <a:cs typeface="Arial"/>
              <a:sym typeface="Arial"/>
            </a:endParaRPr>
          </a:p>
          <a:p>
            <a:pPr indent="0" lvl="0" marL="25400" rtl="0" algn="l">
              <a:spcBef>
                <a:spcPts val="1000"/>
              </a:spcBef>
              <a:spcAft>
                <a:spcPts val="0"/>
              </a:spcAft>
              <a:buSzPts val="3200"/>
              <a:buNone/>
            </a:pPr>
            <a:r>
              <a:rPr i="1" lang="en-US" sz="2800"/>
              <a:t>Don’t press enter till the instructor says so</a:t>
            </a:r>
            <a:endParaRPr sz="1400">
              <a:latin typeface="Arial"/>
              <a:ea typeface="Arial"/>
              <a:cs typeface="Arial"/>
              <a:sym typeface="Arial"/>
            </a:endParaRPr>
          </a:p>
          <a:p>
            <a:pPr indent="0" lvl="0" marL="25400" rtl="0" algn="l">
              <a:spcBef>
                <a:spcPts val="1000"/>
              </a:spcBef>
              <a:spcAft>
                <a:spcPts val="0"/>
              </a:spcAft>
              <a:buSzPts val="3200"/>
              <a:buNone/>
            </a:pPr>
            <a:r>
              <a:rPr i="1" lang="en-US" sz="2800"/>
              <a:t>Everyone submits their response at once</a:t>
            </a:r>
            <a:endParaRPr b="1" sz="2800">
              <a:solidFill>
                <a:srgbClr val="000000"/>
              </a:solidFill>
            </a:endParaRPr>
          </a:p>
          <a:p>
            <a:pPr indent="0" lvl="0" marL="25400" rtl="0" algn="l">
              <a:lnSpc>
                <a:spcPct val="90000"/>
              </a:lnSpc>
              <a:spcBef>
                <a:spcPts val="1000"/>
              </a:spcBef>
              <a:spcAft>
                <a:spcPts val="0"/>
              </a:spcAft>
              <a:buSzPts val="3200"/>
              <a:buNone/>
            </a:pPr>
            <a:r>
              <a:t/>
            </a:r>
            <a:endParaRPr b="1" sz="2800"/>
          </a:p>
          <a:p>
            <a:pPr indent="0" lvl="0" marL="25400" rtl="0" algn="l">
              <a:lnSpc>
                <a:spcPct val="90000"/>
              </a:lnSpc>
              <a:spcBef>
                <a:spcPts val="1000"/>
              </a:spcBef>
              <a:spcAft>
                <a:spcPts val="0"/>
              </a:spcAft>
              <a:buSzPts val="3200"/>
              <a:buNone/>
            </a:pPr>
            <a:br>
              <a:rPr b="0" lang="en-US" sz="2800"/>
            </a:br>
            <a:br>
              <a:rPr lang="en-US" sz="2400"/>
            </a:br>
            <a:endParaRPr sz="2400"/>
          </a:p>
        </p:txBody>
      </p:sp>
      <p:sp>
        <p:nvSpPr>
          <p:cNvPr id="421" name="Google Shape;421;g3325ab51e65_0_887"/>
          <p:cNvSpPr txBox="1"/>
          <p:nvPr/>
        </p:nvSpPr>
        <p:spPr>
          <a:xfrm>
            <a:off x="5092500" y="166875"/>
            <a:ext cx="6830700" cy="6240900"/>
          </a:xfrm>
          <a:prstGeom prst="rect">
            <a:avLst/>
          </a:prstGeom>
          <a:noFill/>
          <a:ln>
            <a:noFill/>
          </a:ln>
        </p:spPr>
        <p:txBody>
          <a:bodyPr anchorCtr="0" anchor="t" bIns="45700" lIns="91425" spcFirstLastPara="1" rIns="91425" wrap="square" tIns="45700">
            <a:noAutofit/>
          </a:bodyPr>
          <a:lstStyle/>
          <a:p>
            <a:pPr indent="0" lvl="0" marL="25400" marR="0" rtl="0" algn="l">
              <a:lnSpc>
                <a:spcPct val="90000"/>
              </a:lnSpc>
              <a:spcBef>
                <a:spcPts val="1000"/>
              </a:spcBef>
              <a:spcAft>
                <a:spcPts val="0"/>
              </a:spcAft>
              <a:buClr>
                <a:schemeClr val="dk1"/>
              </a:buClr>
              <a:buSzPts val="3200"/>
              <a:buFont typeface="Arial"/>
              <a:buNone/>
            </a:pPr>
            <a:r>
              <a:rPr b="1" i="0" lang="en-US" sz="3600" u="none" cap="none" strike="noStrike">
                <a:solidFill>
                  <a:srgbClr val="000000"/>
                </a:solidFill>
                <a:latin typeface="Calibri"/>
                <a:ea typeface="Calibri"/>
                <a:cs typeface="Calibri"/>
                <a:sym typeface="Calibri"/>
              </a:rPr>
              <a:t>Prompt:</a:t>
            </a:r>
            <a:endParaRPr i="0" sz="3600" u="none" cap="none" strike="noStrike">
              <a:solidFill>
                <a:schemeClr val="dk1"/>
              </a:solidFill>
              <a:latin typeface="Calibri"/>
              <a:ea typeface="Calibri"/>
              <a:cs typeface="Calibri"/>
              <a:sym typeface="Calibri"/>
            </a:endParaRPr>
          </a:p>
          <a:p>
            <a:pPr indent="0" lvl="0" marL="25400" marR="0" rtl="0" algn="l">
              <a:lnSpc>
                <a:spcPct val="90000"/>
              </a:lnSpc>
              <a:spcBef>
                <a:spcPts val="1000"/>
              </a:spcBef>
              <a:spcAft>
                <a:spcPts val="0"/>
              </a:spcAft>
              <a:buClr>
                <a:schemeClr val="dk1"/>
              </a:buClr>
              <a:buSzPts val="3200"/>
              <a:buFont typeface="Arial"/>
              <a:buNone/>
            </a:pPr>
            <a:r>
              <a:rPr lang="en-US" sz="3600">
                <a:latin typeface="Calibri"/>
                <a:ea typeface="Calibri"/>
                <a:cs typeface="Calibri"/>
                <a:sym typeface="Calibri"/>
              </a:rPr>
              <a:t>List: 4 Key Shifts in the new AK Social Studies Standards?</a:t>
            </a:r>
            <a:endParaRPr sz="3600">
              <a:latin typeface="Calibri"/>
              <a:ea typeface="Calibri"/>
              <a:cs typeface="Calibri"/>
              <a:sym typeface="Calibri"/>
            </a:endParaRPr>
          </a:p>
          <a:p>
            <a:pPr indent="0" lvl="0" marL="25400" marR="0" rtl="0" algn="l">
              <a:lnSpc>
                <a:spcPct val="90000"/>
              </a:lnSpc>
              <a:spcBef>
                <a:spcPts val="1000"/>
              </a:spcBef>
              <a:spcAft>
                <a:spcPts val="0"/>
              </a:spcAft>
              <a:buClr>
                <a:schemeClr val="dk1"/>
              </a:buClr>
              <a:buSzPts val="3200"/>
              <a:buFont typeface="Arial"/>
              <a:buNone/>
            </a:pPr>
            <a:r>
              <a:t/>
            </a:r>
            <a:endParaRPr sz="3600">
              <a:latin typeface="Calibri"/>
              <a:ea typeface="Calibri"/>
              <a:cs typeface="Calibri"/>
              <a:sym typeface="Calibri"/>
            </a:endParaRPr>
          </a:p>
          <a:p>
            <a:pPr indent="0" lvl="0" marL="25400" rtl="0" algn="l">
              <a:lnSpc>
                <a:spcPct val="90000"/>
              </a:lnSpc>
              <a:spcBef>
                <a:spcPts val="1000"/>
              </a:spcBef>
              <a:spcAft>
                <a:spcPts val="0"/>
              </a:spcAft>
              <a:buClr>
                <a:schemeClr val="dk1"/>
              </a:buClr>
              <a:buSzPts val="3200"/>
              <a:buFont typeface="Arial"/>
              <a:buNone/>
            </a:pPr>
            <a:r>
              <a:rPr b="1" i="1" lang="en-US" sz="3600">
                <a:solidFill>
                  <a:schemeClr val="dk1"/>
                </a:solidFill>
                <a:latin typeface="Calibri"/>
                <a:ea typeface="Calibri"/>
                <a:cs typeface="Calibri"/>
                <a:sym typeface="Calibri"/>
              </a:rPr>
              <a:t>**Extra Credit: </a:t>
            </a:r>
            <a:endParaRPr b="1" i="1" sz="3600">
              <a:solidFill>
                <a:schemeClr val="dk1"/>
              </a:solidFill>
              <a:latin typeface="Calibri"/>
              <a:ea typeface="Calibri"/>
              <a:cs typeface="Calibri"/>
              <a:sym typeface="Calibri"/>
            </a:endParaRPr>
          </a:p>
          <a:p>
            <a:pPr indent="0" lvl="0" marL="25400" rtl="0" algn="l">
              <a:lnSpc>
                <a:spcPct val="90000"/>
              </a:lnSpc>
              <a:spcBef>
                <a:spcPts val="1000"/>
              </a:spcBef>
              <a:spcAft>
                <a:spcPts val="0"/>
              </a:spcAft>
              <a:buClr>
                <a:schemeClr val="dk1"/>
              </a:buClr>
              <a:buSzPts val="3200"/>
              <a:buFont typeface="Arial"/>
              <a:buNone/>
            </a:pPr>
            <a:r>
              <a:rPr b="1" i="1" lang="en-US" sz="3600">
                <a:solidFill>
                  <a:schemeClr val="dk1"/>
                </a:solidFill>
                <a:latin typeface="Calibri"/>
                <a:ea typeface="Calibri"/>
                <a:cs typeface="Calibri"/>
                <a:sym typeface="Calibri"/>
              </a:rPr>
              <a:t>List key takeaways for the 4 shifts</a:t>
            </a:r>
            <a:r>
              <a:rPr i="1" lang="en-US" sz="3600">
                <a:solidFill>
                  <a:schemeClr val="dk1"/>
                </a:solidFill>
                <a:latin typeface="Calibri"/>
                <a:ea typeface="Calibri"/>
                <a:cs typeface="Calibri"/>
                <a:sym typeface="Calibri"/>
              </a:rPr>
              <a:t>**</a:t>
            </a:r>
            <a:endParaRPr sz="3600">
              <a:latin typeface="Calibri"/>
              <a:ea typeface="Calibri"/>
              <a:cs typeface="Calibri"/>
              <a:sym typeface="Calibri"/>
            </a:endParaRPr>
          </a:p>
          <a:p>
            <a:pPr indent="0" lvl="0" marL="0" rtl="0" algn="l">
              <a:lnSpc>
                <a:spcPct val="90000"/>
              </a:lnSpc>
              <a:spcBef>
                <a:spcPts val="1000"/>
              </a:spcBef>
              <a:spcAft>
                <a:spcPts val="0"/>
              </a:spcAft>
              <a:buNone/>
            </a:pPr>
            <a:r>
              <a:t/>
            </a:r>
            <a:endParaRPr sz="3000">
              <a:latin typeface="Calibri"/>
              <a:ea typeface="Calibri"/>
              <a:cs typeface="Calibri"/>
              <a:sym typeface="Calibri"/>
            </a:endParaRPr>
          </a:p>
          <a:p>
            <a:pPr indent="0" lvl="0" marL="25400" marR="0" rtl="0" algn="l">
              <a:lnSpc>
                <a:spcPct val="90000"/>
              </a:lnSpc>
              <a:spcBef>
                <a:spcPts val="1000"/>
              </a:spcBef>
              <a:spcAft>
                <a:spcPts val="0"/>
              </a:spcAft>
              <a:buClr>
                <a:schemeClr val="dk1"/>
              </a:buClr>
              <a:buSzPts val="3200"/>
              <a:buFont typeface="Arial"/>
              <a:buNone/>
            </a:pPr>
            <a:br>
              <a:rPr b="0" i="0" lang="en-US" sz="2800" u="none" cap="none" strike="noStrike">
                <a:solidFill>
                  <a:schemeClr val="dk1"/>
                </a:solidFill>
                <a:latin typeface="Calibri"/>
                <a:ea typeface="Calibri"/>
                <a:cs typeface="Calibri"/>
                <a:sym typeface="Calibri"/>
              </a:rPr>
            </a:b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3325ab51e65_0_550"/>
          <p:cNvSpPr txBox="1"/>
          <p:nvPr>
            <p:ph type="title"/>
          </p:nvPr>
        </p:nvSpPr>
        <p:spPr>
          <a:xfrm>
            <a:off x="838199" y="365126"/>
            <a:ext cx="6531300" cy="874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100000"/>
              <a:buFont typeface="Calibri"/>
              <a:buNone/>
            </a:pPr>
            <a:r>
              <a:rPr lang="en-US"/>
              <a:t>Stop &amp; Synthesize: Discuss</a:t>
            </a:r>
            <a:br>
              <a:rPr lang="en-US"/>
            </a:br>
            <a:endParaRPr/>
          </a:p>
        </p:txBody>
      </p:sp>
      <p:sp>
        <p:nvSpPr>
          <p:cNvPr id="427" name="Google Shape;427;g3325ab51e65_0_550"/>
          <p:cNvSpPr txBox="1"/>
          <p:nvPr>
            <p:ph idx="1" type="body"/>
          </p:nvPr>
        </p:nvSpPr>
        <p:spPr>
          <a:xfrm>
            <a:off x="384999" y="767025"/>
            <a:ext cx="11607600" cy="4434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sz="3600"/>
              <a:t>Given the key instructional shifts, what are the implications of the new AK Social Studies Standards for your district, school, or classroom?</a:t>
            </a:r>
            <a:endParaRPr sz="3600"/>
          </a:p>
        </p:txBody>
      </p:sp>
      <p:graphicFrame>
        <p:nvGraphicFramePr>
          <p:cNvPr id="428" name="Google Shape;428;g3325ab51e65_0_550"/>
          <p:cNvGraphicFramePr/>
          <p:nvPr/>
        </p:nvGraphicFramePr>
        <p:xfrm>
          <a:off x="553833" y="2322836"/>
          <a:ext cx="3000000" cy="3000000"/>
        </p:xfrm>
        <a:graphic>
          <a:graphicData uri="http://schemas.openxmlformats.org/drawingml/2006/table">
            <a:tbl>
              <a:tblPr>
                <a:noFill/>
                <a:tableStyleId>{3EBA1BFF-A823-4D23-AAA0-89B039462EEC}</a:tableStyleId>
              </a:tblPr>
              <a:tblGrid>
                <a:gridCol w="2630225"/>
                <a:gridCol w="2630225"/>
                <a:gridCol w="2630225"/>
                <a:gridCol w="2630225"/>
              </a:tblGrid>
              <a:tr h="1337700">
                <a:tc>
                  <a:txBody>
                    <a:bodyPr/>
                    <a:lstStyle/>
                    <a:p>
                      <a:pPr indent="0" lvl="0" marL="0" marR="0" rtl="0" algn="l">
                        <a:lnSpc>
                          <a:spcPct val="100000"/>
                        </a:lnSpc>
                        <a:spcBef>
                          <a:spcPts val="0"/>
                        </a:spcBef>
                        <a:spcAft>
                          <a:spcPts val="0"/>
                        </a:spcAft>
                        <a:buClr>
                          <a:srgbClr val="000000"/>
                        </a:buClr>
                        <a:buSzPts val="1900"/>
                        <a:buFont typeface="Arial"/>
                        <a:buNone/>
                      </a:pPr>
                      <a:r>
                        <a:rPr b="1" lang="en-US" sz="2100" u="none" cap="none" strike="noStrike">
                          <a:solidFill>
                            <a:srgbClr val="FFFFFF"/>
                          </a:solidFill>
                          <a:latin typeface="Calibri"/>
                          <a:ea typeface="Calibri"/>
                          <a:cs typeface="Calibri"/>
                          <a:sym typeface="Calibri"/>
                        </a:rPr>
                        <a:t>1. Thematic Social Studies Content and Skills</a:t>
                      </a:r>
                      <a:endParaRPr b="1" sz="2100" u="none" cap="none" strike="noStrike">
                        <a:solidFill>
                          <a:srgbClr val="FFFFFF"/>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solidFill>
                      <a:srgbClr val="0D6CB9"/>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lang="en-US" sz="2100" u="none" cap="none" strike="noStrike">
                          <a:solidFill>
                            <a:srgbClr val="FFFFFF"/>
                          </a:solidFill>
                          <a:latin typeface="Calibri"/>
                          <a:ea typeface="Calibri"/>
                          <a:cs typeface="Calibri"/>
                          <a:sym typeface="Calibri"/>
                        </a:rPr>
                        <a:t>2. Incorporate and Honor Alaska History and Tribal Government</a:t>
                      </a:r>
                      <a:endParaRPr b="1" sz="2100" u="none" cap="none" strike="noStrike">
                        <a:solidFill>
                          <a:srgbClr val="FFFFFF"/>
                        </a:solidFill>
                        <a:latin typeface="Calibri"/>
                        <a:ea typeface="Calibri"/>
                        <a:cs typeface="Calibri"/>
                        <a:sym typeface="Calibri"/>
                      </a:endParaRPr>
                    </a:p>
                  </a:txBody>
                  <a:tcPr marT="68575" marB="68575"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solidFill>
                      <a:srgbClr val="0D6CB9"/>
                    </a:solidFill>
                  </a:tcPr>
                </a:tc>
                <a:tc>
                  <a:txBody>
                    <a:bodyPr/>
                    <a:lstStyle/>
                    <a:p>
                      <a:pPr indent="0" lvl="0" marL="0" marR="0" rtl="0" algn="l">
                        <a:lnSpc>
                          <a:spcPct val="90000"/>
                        </a:lnSpc>
                        <a:spcBef>
                          <a:spcPts val="0"/>
                        </a:spcBef>
                        <a:spcAft>
                          <a:spcPts val="0"/>
                        </a:spcAft>
                        <a:buClr>
                          <a:srgbClr val="000000"/>
                        </a:buClr>
                        <a:buSzPts val="1900"/>
                        <a:buFont typeface="Arial"/>
                        <a:buNone/>
                      </a:pPr>
                      <a:r>
                        <a:rPr b="1" lang="en-US" sz="2100" u="none" cap="none" strike="noStrike">
                          <a:solidFill>
                            <a:srgbClr val="FFFFFF"/>
                          </a:solidFill>
                          <a:latin typeface="Calibri"/>
                          <a:ea typeface="Calibri"/>
                          <a:cs typeface="Calibri"/>
                          <a:sym typeface="Calibri"/>
                        </a:rPr>
                        <a:t>3. Understand Social Studies through Inquiry</a:t>
                      </a:r>
                      <a:endParaRPr b="1" sz="2100" u="none" cap="none" strike="noStrike">
                        <a:solidFill>
                          <a:srgbClr val="FFFFFF"/>
                        </a:solidFill>
                        <a:latin typeface="Calibri"/>
                        <a:ea typeface="Calibri"/>
                        <a:cs typeface="Calibri"/>
                        <a:sym typeface="Calibri"/>
                      </a:endParaRPr>
                    </a:p>
                  </a:txBody>
                  <a:tcPr marT="68575" marB="68575" marR="68575" marL="685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solidFill>
                      <a:srgbClr val="0D6CB9"/>
                    </a:solidFill>
                  </a:tcPr>
                </a:tc>
                <a:tc>
                  <a:txBody>
                    <a:bodyPr/>
                    <a:lstStyle/>
                    <a:p>
                      <a:pPr indent="0" lvl="0" marL="0" marR="0" rtl="0" algn="l">
                        <a:lnSpc>
                          <a:spcPct val="100000"/>
                        </a:lnSpc>
                        <a:spcBef>
                          <a:spcPts val="0"/>
                        </a:spcBef>
                        <a:spcAft>
                          <a:spcPts val="0"/>
                        </a:spcAft>
                        <a:buClr>
                          <a:srgbClr val="000000"/>
                        </a:buClr>
                        <a:buSzPts val="1900"/>
                        <a:buFont typeface="Arial"/>
                        <a:buNone/>
                      </a:pPr>
                      <a:r>
                        <a:rPr b="1" lang="en-US" sz="2100" u="none" cap="none" strike="noStrike">
                          <a:solidFill>
                            <a:srgbClr val="FFFFFF"/>
                          </a:solidFill>
                          <a:latin typeface="Calibri"/>
                          <a:ea typeface="Calibri"/>
                          <a:cs typeface="Calibri"/>
                          <a:sym typeface="Calibri"/>
                        </a:rPr>
                        <a:t>4. Develop Civic Knowledge, Skills, and Dispositions</a:t>
                      </a:r>
                      <a:endParaRPr b="1" sz="2100" u="none" cap="none" strike="noStrike">
                        <a:solidFill>
                          <a:srgbClr val="FFFFFF"/>
                        </a:solidFill>
                        <a:latin typeface="Calibri"/>
                        <a:ea typeface="Calibri"/>
                        <a:cs typeface="Calibri"/>
                        <a:sym typeface="Calibri"/>
                      </a:endParaRPr>
                    </a:p>
                  </a:txBody>
                  <a:tcPr marT="68575" marB="68575" marR="68575" marL="68575">
                    <a:lnL cap="flat" cmpd="sng" w="9525">
                      <a:solidFill>
                        <a:srgbClr val="FFFFFF"/>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solidFill>
                      <a:srgbClr val="0D6CB9"/>
                    </a:solidFill>
                  </a:tcPr>
                </a:tc>
              </a:tr>
              <a:tr h="2848025">
                <a:tc>
                  <a:txBody>
                    <a:bodyPr/>
                    <a:lstStyle/>
                    <a:p>
                      <a:pPr indent="0" lvl="0" marL="0" marR="0" rtl="0" algn="l">
                        <a:lnSpc>
                          <a:spcPct val="100000"/>
                        </a:lnSpc>
                        <a:spcBef>
                          <a:spcPts val="0"/>
                        </a:spcBef>
                        <a:spcAft>
                          <a:spcPts val="0"/>
                        </a:spcAft>
                        <a:buClr>
                          <a:srgbClr val="000000"/>
                        </a:buClr>
                        <a:buSzPts val="1900"/>
                        <a:buFont typeface="Arial"/>
                        <a:buNone/>
                      </a:pPr>
                      <a:r>
                        <a:rPr lang="en-US" sz="2100" u="none" cap="none" strike="noStrike">
                          <a:solidFill>
                            <a:srgbClr val="0D6CB9"/>
                          </a:solidFill>
                          <a:latin typeface="Calibri"/>
                          <a:ea typeface="Calibri"/>
                          <a:cs typeface="Calibri"/>
                          <a:sym typeface="Calibri"/>
                        </a:rPr>
                        <a:t>Students build deep social studies content knowledge and skills by connecting learning thematically across disciplines.</a:t>
                      </a:r>
                      <a:endParaRPr sz="2100" u="none" cap="none" strike="noStrike">
                        <a:solidFill>
                          <a:srgbClr val="0D6CB9"/>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2100" u="none" cap="none" strike="noStrike">
                          <a:solidFill>
                            <a:srgbClr val="0D6CB9"/>
                          </a:solidFill>
                          <a:latin typeface="Calibri"/>
                          <a:ea typeface="Calibri"/>
                          <a:cs typeface="Calibri"/>
                          <a:sym typeface="Calibri"/>
                        </a:rPr>
                        <a:t>Students engage with content that reflects their state’s diverse communities, cultures, perspectives, and voices across the social studies disciplines.</a:t>
                      </a:r>
                      <a:endParaRPr sz="2100" u="none" cap="none" strike="noStrike">
                        <a:solidFill>
                          <a:srgbClr val="0D6CB9"/>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2100" u="none" cap="none" strike="noStrike">
                          <a:solidFill>
                            <a:srgbClr val="0D6CB9"/>
                          </a:solidFill>
                          <a:latin typeface="Calibri"/>
                          <a:ea typeface="Calibri"/>
                          <a:cs typeface="Calibri"/>
                          <a:sym typeface="Calibri"/>
                        </a:rPr>
                        <a:t>Students engage in productive struggle by investigating and asking questions grounded in social studies content and skills.</a:t>
                      </a:r>
                      <a:endParaRPr sz="2100" u="none" cap="none" strike="noStrike">
                        <a:solidFill>
                          <a:srgbClr val="0D6CB9"/>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900"/>
                        <a:buFont typeface="Arial"/>
                        <a:buNone/>
                      </a:pPr>
                      <a:r>
                        <a:rPr lang="en-US" sz="2100" u="none" cap="none" strike="noStrike">
                          <a:solidFill>
                            <a:srgbClr val="0D6CB9"/>
                          </a:solidFill>
                          <a:latin typeface="Calibri"/>
                          <a:ea typeface="Calibri"/>
                          <a:cs typeface="Calibri"/>
                          <a:sym typeface="Calibri"/>
                        </a:rPr>
                        <a:t>Students consistently develop and engage with civic knowledge, skills, and dispositions to become active and informed citizens.</a:t>
                      </a:r>
                      <a:endParaRPr sz="2100" u="none" cap="none" strike="noStrike">
                        <a:solidFill>
                          <a:srgbClr val="0D6CB9"/>
                        </a:solidFill>
                        <a:latin typeface="Calibri"/>
                        <a:ea typeface="Calibri"/>
                        <a:cs typeface="Calibri"/>
                        <a:sym typeface="Calibri"/>
                      </a:endParaRPr>
                    </a:p>
                  </a:txBody>
                  <a:tcPr marT="68575" marB="68575" marR="68575" marL="68575">
                    <a:lnL cap="flat" cmpd="sng" w="9525">
                      <a:solidFill>
                        <a:srgbClr val="0D6CB9"/>
                      </a:solidFill>
                      <a:prstDash val="solid"/>
                      <a:round/>
                      <a:headEnd len="sm" w="sm" type="none"/>
                      <a:tailEnd len="sm" w="sm" type="none"/>
                    </a:lnL>
                    <a:lnR cap="flat" cmpd="sng" w="9525">
                      <a:solidFill>
                        <a:srgbClr val="0D6CB9"/>
                      </a:solidFill>
                      <a:prstDash val="solid"/>
                      <a:round/>
                      <a:headEnd len="sm" w="sm" type="none"/>
                      <a:tailEnd len="sm" w="sm" type="none"/>
                    </a:lnR>
                    <a:lnT cap="flat" cmpd="sng" w="9525">
                      <a:solidFill>
                        <a:srgbClr val="0D6CB9"/>
                      </a:solidFill>
                      <a:prstDash val="solid"/>
                      <a:round/>
                      <a:headEnd len="sm" w="sm" type="none"/>
                      <a:tailEnd len="sm" w="sm" type="none"/>
                    </a:lnT>
                    <a:lnB cap="flat" cmpd="sng" w="9525">
                      <a:solidFill>
                        <a:srgbClr val="0D6CB9"/>
                      </a:solidFill>
                      <a:prstDash val="solid"/>
                      <a:round/>
                      <a:headEnd len="sm" w="sm" type="none"/>
                      <a:tailEnd len="sm" w="sm" type="none"/>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3325ab51e65_0_974"/>
          <p:cNvSpPr txBox="1"/>
          <p:nvPr>
            <p:ph type="title"/>
          </p:nvPr>
        </p:nvSpPr>
        <p:spPr>
          <a:xfrm>
            <a:off x="521650" y="0"/>
            <a:ext cx="10515600" cy="103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highlight>
                  <a:srgbClr val="00FFFF"/>
                </a:highlight>
              </a:rPr>
              <a:t>Framing</a:t>
            </a:r>
            <a:endParaRPr>
              <a:highlight>
                <a:srgbClr val="00FFFF"/>
              </a:highlight>
            </a:endParaRPr>
          </a:p>
        </p:txBody>
      </p:sp>
      <p:sp>
        <p:nvSpPr>
          <p:cNvPr id="434" name="Google Shape;434;g3325ab51e65_0_974"/>
          <p:cNvSpPr txBox="1"/>
          <p:nvPr>
            <p:ph idx="1" type="body"/>
          </p:nvPr>
        </p:nvSpPr>
        <p:spPr>
          <a:xfrm>
            <a:off x="429075" y="858125"/>
            <a:ext cx="11394900" cy="58872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b="1" lang="en-US">
                <a:highlight>
                  <a:srgbClr val="FFFF00"/>
                </a:highlight>
              </a:rPr>
              <a:t>Objective:  </a:t>
            </a:r>
            <a:r>
              <a:rPr lang="en-US">
                <a:highlight>
                  <a:srgbClr val="FFFF00"/>
                </a:highlight>
              </a:rPr>
              <a:t>We will…</a:t>
            </a:r>
            <a:endParaRPr>
              <a:highlight>
                <a:srgbClr val="FFFF00"/>
              </a:highlight>
            </a:endParaRPr>
          </a:p>
          <a:p>
            <a:pPr indent="-401320" lvl="0" marL="457200" rtl="0" algn="l">
              <a:lnSpc>
                <a:spcPct val="90000"/>
              </a:lnSpc>
              <a:spcBef>
                <a:spcPts val="1000"/>
              </a:spcBef>
              <a:spcAft>
                <a:spcPts val="0"/>
              </a:spcAft>
              <a:buSzPct val="100000"/>
              <a:buFont typeface="Calibri"/>
              <a:buChar char="-"/>
            </a:pPr>
            <a:r>
              <a:rPr lang="en-US"/>
              <a:t>Introduce the new ELA / Social Studies Content Specialist</a:t>
            </a:r>
            <a:endParaRPr/>
          </a:p>
          <a:p>
            <a:pPr indent="-401320" lvl="0" marL="457200" rtl="0" algn="l">
              <a:lnSpc>
                <a:spcPct val="90000"/>
              </a:lnSpc>
              <a:spcBef>
                <a:spcPts val="0"/>
              </a:spcBef>
              <a:spcAft>
                <a:spcPts val="0"/>
              </a:spcAft>
              <a:buSzPct val="100000"/>
              <a:buFont typeface="Calibri"/>
              <a:buChar char="-"/>
            </a:pPr>
            <a:r>
              <a:rPr i="0" lang="en-US" u="none" strike="noStrike">
                <a:solidFill>
                  <a:srgbClr val="000000"/>
                </a:solidFill>
              </a:rPr>
              <a:t>Unpack regulatory context for the new  </a:t>
            </a:r>
            <a:r>
              <a:rPr i="0" lang="en-US" u="sng" strike="noStrike">
                <a:solidFill>
                  <a:srgbClr val="0563C1"/>
                </a:solidFill>
                <a:hlinkClick r:id="rId3">
                  <a:extLst>
                    <a:ext uri="{A12FA001-AC4F-418D-AE19-62706E023703}">
                      <ahyp:hlinkClr val="tx"/>
                    </a:ext>
                  </a:extLst>
                </a:hlinkClick>
              </a:rPr>
              <a:t>AK Social Studies Standards</a:t>
            </a:r>
            <a:r>
              <a:rPr i="0" lang="en-US" u="none" strike="noStrike">
                <a:solidFill>
                  <a:srgbClr val="000000"/>
                </a:solidFill>
              </a:rPr>
              <a:t> </a:t>
            </a:r>
            <a:endParaRPr/>
          </a:p>
          <a:p>
            <a:pPr indent="-401320" lvl="0" marL="457200" rtl="0" algn="l">
              <a:lnSpc>
                <a:spcPct val="90000"/>
              </a:lnSpc>
              <a:spcBef>
                <a:spcPts val="0"/>
              </a:spcBef>
              <a:spcAft>
                <a:spcPts val="0"/>
              </a:spcAft>
              <a:buSzPct val="100000"/>
              <a:buFont typeface="Calibri"/>
              <a:buChar char="-"/>
            </a:pPr>
            <a:r>
              <a:rPr lang="en-US">
                <a:solidFill>
                  <a:srgbClr val="000000"/>
                </a:solidFill>
              </a:rPr>
              <a:t>Unpack the </a:t>
            </a:r>
            <a:r>
              <a:rPr lang="en-US" u="sng">
                <a:solidFill>
                  <a:schemeClr val="hlink"/>
                </a:solidFill>
                <a:hlinkClick r:id="rId4"/>
              </a:rPr>
              <a:t>4 Key Shifts</a:t>
            </a:r>
            <a:r>
              <a:rPr lang="en-US">
                <a:solidFill>
                  <a:srgbClr val="000000"/>
                </a:solidFill>
              </a:rPr>
              <a:t> of the newly adopted AK Social Studies Standards</a:t>
            </a:r>
            <a:endParaRPr>
              <a:solidFill>
                <a:srgbClr val="000000"/>
              </a:solidFill>
            </a:endParaRPr>
          </a:p>
          <a:p>
            <a:pPr indent="-401320" lvl="0" marL="457200" rtl="0" algn="l">
              <a:lnSpc>
                <a:spcPct val="90000"/>
              </a:lnSpc>
              <a:spcBef>
                <a:spcPts val="0"/>
              </a:spcBef>
              <a:spcAft>
                <a:spcPts val="0"/>
              </a:spcAft>
              <a:buClr>
                <a:srgbClr val="000000"/>
              </a:buClr>
              <a:buSzPct val="100000"/>
              <a:buFont typeface="Calibri"/>
              <a:buChar char="-"/>
            </a:pPr>
            <a:r>
              <a:rPr i="0" lang="en-US" u="none" strike="noStrike">
                <a:solidFill>
                  <a:srgbClr val="000000"/>
                </a:solidFill>
                <a:highlight>
                  <a:srgbClr val="FFFF00"/>
                </a:highlight>
              </a:rPr>
              <a:t>**Use and highlight some low-prep, high-leverage literacy best practices as we go**</a:t>
            </a:r>
            <a:endParaRPr>
              <a:highlight>
                <a:srgbClr val="FFFF00"/>
              </a:highlight>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83116"/>
              <a:buNone/>
            </a:pPr>
            <a:r>
              <a:rPr b="1" lang="en-US" sz="3850">
                <a:highlight>
                  <a:srgbClr val="00FFFF"/>
                </a:highlight>
              </a:rPr>
              <a:t>Close: </a:t>
            </a:r>
            <a:r>
              <a:rPr lang="en-US" sz="3850">
                <a:highlight>
                  <a:srgbClr val="00FFFF"/>
                </a:highlight>
              </a:rPr>
              <a:t>I will…</a:t>
            </a:r>
            <a:endParaRPr sz="3850">
              <a:highlight>
                <a:srgbClr val="00FFFF"/>
              </a:highlight>
            </a:endParaRPr>
          </a:p>
          <a:p>
            <a:pPr indent="0" lvl="0" marL="0" rtl="0" algn="l">
              <a:lnSpc>
                <a:spcPct val="90000"/>
              </a:lnSpc>
              <a:spcBef>
                <a:spcPts val="1000"/>
              </a:spcBef>
              <a:spcAft>
                <a:spcPts val="0"/>
              </a:spcAft>
              <a:buClr>
                <a:schemeClr val="dk1"/>
              </a:buClr>
              <a:buSzPct val="83116"/>
              <a:buNone/>
            </a:pPr>
            <a:r>
              <a:rPr lang="en-US" sz="3850"/>
              <a:t>Summarize:</a:t>
            </a:r>
            <a:endParaRPr sz="3850"/>
          </a:p>
          <a:p>
            <a:pPr indent="-436403" lvl="0" marL="457200" rtl="0" algn="l">
              <a:lnSpc>
                <a:spcPct val="90000"/>
              </a:lnSpc>
              <a:spcBef>
                <a:spcPts val="1000"/>
              </a:spcBef>
              <a:spcAft>
                <a:spcPts val="0"/>
              </a:spcAft>
              <a:buSzPct val="100000"/>
              <a:buFont typeface="Calibri"/>
              <a:buChar char="-"/>
            </a:pPr>
            <a:r>
              <a:rPr lang="en-US" sz="3850"/>
              <a:t>The 4 Key Shifts of the newly adopted AK Social Studies Standards</a:t>
            </a:r>
            <a:endParaRPr sz="3850"/>
          </a:p>
          <a:p>
            <a:pPr indent="-436403" lvl="0" marL="457200" rtl="0" algn="l">
              <a:lnSpc>
                <a:spcPct val="90000"/>
              </a:lnSpc>
              <a:spcBef>
                <a:spcPts val="0"/>
              </a:spcBef>
              <a:spcAft>
                <a:spcPts val="0"/>
              </a:spcAft>
              <a:buSzPct val="100000"/>
              <a:buFont typeface="Calibri"/>
              <a:buChar char="-"/>
            </a:pPr>
            <a:r>
              <a:rPr lang="en-US" sz="3850"/>
              <a:t>Key takeaways from this webinar</a:t>
            </a:r>
            <a:endParaRPr sz="385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84210"/>
              <a:buNone/>
            </a:pPr>
            <a:r>
              <a:rPr b="1" lang="en-US" sz="3800">
                <a:highlight>
                  <a:srgbClr val="00FF00"/>
                </a:highlight>
              </a:rPr>
              <a:t>Launch:</a:t>
            </a:r>
            <a:endParaRPr b="1" sz="3800">
              <a:highlight>
                <a:srgbClr val="00FF00"/>
              </a:highlight>
            </a:endParaRPr>
          </a:p>
          <a:p>
            <a:pPr indent="-433705" lvl="0" marL="457200" rtl="0" algn="l">
              <a:lnSpc>
                <a:spcPct val="90000"/>
              </a:lnSpc>
              <a:spcBef>
                <a:spcPts val="1000"/>
              </a:spcBef>
              <a:spcAft>
                <a:spcPts val="0"/>
              </a:spcAft>
              <a:buSzPct val="100000"/>
              <a:buChar char="-"/>
            </a:pPr>
            <a:r>
              <a:rPr lang="en-US" sz="3800"/>
              <a:t>Download the </a:t>
            </a:r>
            <a:r>
              <a:rPr lang="en-US" sz="3800" u="sng">
                <a:solidFill>
                  <a:schemeClr val="hlink"/>
                </a:solidFill>
                <a:hlinkClick r:id="rId5"/>
              </a:rPr>
              <a:t>Implementation Checklist</a:t>
            </a:r>
            <a:endParaRPr sz="3800"/>
          </a:p>
        </p:txBody>
      </p:sp>
      <p:sp>
        <p:nvSpPr>
          <p:cNvPr id="435" name="Google Shape;435;g3325ab51e65_0_974"/>
          <p:cNvSpPr txBox="1"/>
          <p:nvPr/>
        </p:nvSpPr>
        <p:spPr>
          <a:xfrm>
            <a:off x="3031176" y="3278081"/>
            <a:ext cx="6109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3325ab51e65_0_980"/>
          <p:cNvSpPr txBox="1"/>
          <p:nvPr>
            <p:ph type="title"/>
          </p:nvPr>
        </p:nvSpPr>
        <p:spPr>
          <a:xfrm>
            <a:off x="434439" y="20742"/>
            <a:ext cx="10515600" cy="1024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40909"/>
              <a:buNone/>
            </a:pPr>
            <a:r>
              <a:rPr lang="en-US">
                <a:highlight>
                  <a:srgbClr val="00FFFF"/>
                </a:highlight>
              </a:rPr>
              <a:t>Close: </a:t>
            </a:r>
            <a:endParaRPr>
              <a:highlight>
                <a:srgbClr val="00FFFF"/>
              </a:highlight>
            </a:endParaRPr>
          </a:p>
          <a:p>
            <a:pPr indent="0" lvl="0" marL="0" rtl="0" algn="l">
              <a:lnSpc>
                <a:spcPct val="90000"/>
              </a:lnSpc>
              <a:spcBef>
                <a:spcPts val="0"/>
              </a:spcBef>
              <a:spcAft>
                <a:spcPts val="0"/>
              </a:spcAft>
              <a:buClr>
                <a:srgbClr val="194A6B"/>
              </a:buClr>
              <a:buSzPct val="40909"/>
              <a:buNone/>
            </a:pPr>
            <a:r>
              <a:rPr lang="en-US"/>
              <a:t>Chat Waterfall</a:t>
            </a:r>
            <a:endParaRPr/>
          </a:p>
        </p:txBody>
      </p:sp>
      <p:sp>
        <p:nvSpPr>
          <p:cNvPr id="441" name="Google Shape;441;g3325ab51e65_0_980"/>
          <p:cNvSpPr txBox="1"/>
          <p:nvPr>
            <p:ph idx="1" type="body"/>
          </p:nvPr>
        </p:nvSpPr>
        <p:spPr>
          <a:xfrm>
            <a:off x="434450" y="1315400"/>
            <a:ext cx="4552200" cy="51801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SzPts val="3200"/>
              <a:buNone/>
            </a:pPr>
            <a:r>
              <a:rPr i="1" lang="en-US" sz="2800"/>
              <a:t>Procedure:</a:t>
            </a:r>
            <a:endParaRPr i="1" sz="2800"/>
          </a:p>
          <a:p>
            <a:pPr indent="0" lvl="0" marL="0" rtl="0" algn="l">
              <a:spcBef>
                <a:spcPts val="1000"/>
              </a:spcBef>
              <a:spcAft>
                <a:spcPts val="0"/>
              </a:spcAft>
              <a:buSzPts val="3200"/>
              <a:buNone/>
            </a:pPr>
            <a:r>
              <a:rPr i="1" lang="en-US" sz="2800"/>
              <a:t>Write your response in the chat</a:t>
            </a:r>
            <a:endParaRPr sz="1400">
              <a:latin typeface="Arial"/>
              <a:ea typeface="Arial"/>
              <a:cs typeface="Arial"/>
              <a:sym typeface="Arial"/>
            </a:endParaRPr>
          </a:p>
          <a:p>
            <a:pPr indent="0" lvl="0" marL="25400" rtl="0" algn="l">
              <a:spcBef>
                <a:spcPts val="1000"/>
              </a:spcBef>
              <a:spcAft>
                <a:spcPts val="0"/>
              </a:spcAft>
              <a:buSzPts val="3200"/>
              <a:buNone/>
            </a:pPr>
            <a:r>
              <a:rPr i="1" lang="en-US" sz="2800"/>
              <a:t>Don’t press enter till the instructor says so</a:t>
            </a:r>
            <a:endParaRPr sz="1400">
              <a:latin typeface="Arial"/>
              <a:ea typeface="Arial"/>
              <a:cs typeface="Arial"/>
              <a:sym typeface="Arial"/>
            </a:endParaRPr>
          </a:p>
          <a:p>
            <a:pPr indent="0" lvl="0" marL="25400" rtl="0" algn="l">
              <a:spcBef>
                <a:spcPts val="1000"/>
              </a:spcBef>
              <a:spcAft>
                <a:spcPts val="0"/>
              </a:spcAft>
              <a:buSzPts val="3200"/>
              <a:buNone/>
            </a:pPr>
            <a:r>
              <a:rPr i="1" lang="en-US" sz="2800"/>
              <a:t>Everyone submits their response at once</a:t>
            </a:r>
            <a:endParaRPr b="1" sz="2800">
              <a:solidFill>
                <a:srgbClr val="000000"/>
              </a:solidFill>
            </a:endParaRPr>
          </a:p>
          <a:p>
            <a:pPr indent="0" lvl="0" marL="25400" rtl="0" algn="l">
              <a:lnSpc>
                <a:spcPct val="90000"/>
              </a:lnSpc>
              <a:spcBef>
                <a:spcPts val="1000"/>
              </a:spcBef>
              <a:spcAft>
                <a:spcPts val="0"/>
              </a:spcAft>
              <a:buSzPts val="3200"/>
              <a:buNone/>
            </a:pPr>
            <a:r>
              <a:t/>
            </a:r>
            <a:endParaRPr b="1" sz="2800"/>
          </a:p>
          <a:p>
            <a:pPr indent="0" lvl="0" marL="25400" rtl="0" algn="l">
              <a:lnSpc>
                <a:spcPct val="90000"/>
              </a:lnSpc>
              <a:spcBef>
                <a:spcPts val="1000"/>
              </a:spcBef>
              <a:spcAft>
                <a:spcPts val="0"/>
              </a:spcAft>
              <a:buSzPts val="3200"/>
              <a:buNone/>
            </a:pPr>
            <a:br>
              <a:rPr b="0" lang="en-US" sz="2800"/>
            </a:br>
            <a:br>
              <a:rPr lang="en-US" sz="2400"/>
            </a:br>
            <a:endParaRPr sz="2400"/>
          </a:p>
        </p:txBody>
      </p:sp>
      <p:sp>
        <p:nvSpPr>
          <p:cNvPr id="442" name="Google Shape;442;g3325ab51e65_0_980"/>
          <p:cNvSpPr txBox="1"/>
          <p:nvPr/>
        </p:nvSpPr>
        <p:spPr>
          <a:xfrm>
            <a:off x="5092500" y="166875"/>
            <a:ext cx="6830700" cy="6240900"/>
          </a:xfrm>
          <a:prstGeom prst="rect">
            <a:avLst/>
          </a:prstGeom>
          <a:noFill/>
          <a:ln>
            <a:noFill/>
          </a:ln>
        </p:spPr>
        <p:txBody>
          <a:bodyPr anchorCtr="0" anchor="t" bIns="45700" lIns="91425" spcFirstLastPara="1" rIns="91425" wrap="square" tIns="45700">
            <a:noAutofit/>
          </a:bodyPr>
          <a:lstStyle/>
          <a:p>
            <a:pPr indent="0" lvl="0" marL="25400" marR="0" rtl="0" algn="l">
              <a:lnSpc>
                <a:spcPct val="90000"/>
              </a:lnSpc>
              <a:spcBef>
                <a:spcPts val="1000"/>
              </a:spcBef>
              <a:spcAft>
                <a:spcPts val="0"/>
              </a:spcAft>
              <a:buClr>
                <a:schemeClr val="dk1"/>
              </a:buClr>
              <a:buSzPts val="3200"/>
              <a:buFont typeface="Arial"/>
              <a:buNone/>
            </a:pPr>
            <a:r>
              <a:rPr b="1" i="0" lang="en-US" sz="3600" u="none" cap="none" strike="noStrike">
                <a:solidFill>
                  <a:srgbClr val="000000"/>
                </a:solidFill>
                <a:latin typeface="Calibri"/>
                <a:ea typeface="Calibri"/>
                <a:cs typeface="Calibri"/>
                <a:sym typeface="Calibri"/>
              </a:rPr>
              <a:t>Prompt:</a:t>
            </a:r>
            <a:endParaRPr i="0" sz="3600" u="none" cap="none" strike="noStrike">
              <a:solidFill>
                <a:schemeClr val="dk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3200"/>
              <a:buFont typeface="Arial"/>
              <a:buNone/>
            </a:pPr>
            <a:r>
              <a:rPr lang="en-US" sz="3850">
                <a:solidFill>
                  <a:schemeClr val="dk1"/>
                </a:solidFill>
                <a:latin typeface="Calibri"/>
                <a:ea typeface="Calibri"/>
                <a:cs typeface="Calibri"/>
                <a:sym typeface="Calibri"/>
              </a:rPr>
              <a:t>Summarize:</a:t>
            </a:r>
            <a:endParaRPr sz="3850">
              <a:solidFill>
                <a:schemeClr val="dk1"/>
              </a:solidFill>
              <a:latin typeface="Calibri"/>
              <a:ea typeface="Calibri"/>
              <a:cs typeface="Calibri"/>
              <a:sym typeface="Calibri"/>
            </a:endParaRPr>
          </a:p>
          <a:p>
            <a:pPr indent="-473075" lvl="0" marL="457200" rtl="0" algn="l">
              <a:lnSpc>
                <a:spcPct val="90000"/>
              </a:lnSpc>
              <a:spcBef>
                <a:spcPts val="1000"/>
              </a:spcBef>
              <a:spcAft>
                <a:spcPts val="0"/>
              </a:spcAft>
              <a:buClr>
                <a:schemeClr val="dk1"/>
              </a:buClr>
              <a:buSzPts val="3850"/>
              <a:buFont typeface="Calibri"/>
              <a:buChar char="-"/>
            </a:pPr>
            <a:r>
              <a:rPr lang="en-US" sz="3850">
                <a:solidFill>
                  <a:schemeClr val="dk1"/>
                </a:solidFill>
                <a:latin typeface="Calibri"/>
                <a:ea typeface="Calibri"/>
                <a:cs typeface="Calibri"/>
                <a:sym typeface="Calibri"/>
              </a:rPr>
              <a:t>The 4 Key Shifts of the newly adopted AK Social Studies Standards</a:t>
            </a:r>
            <a:endParaRPr sz="3850">
              <a:solidFill>
                <a:schemeClr val="dk1"/>
              </a:solidFill>
              <a:latin typeface="Calibri"/>
              <a:ea typeface="Calibri"/>
              <a:cs typeface="Calibri"/>
              <a:sym typeface="Calibri"/>
            </a:endParaRPr>
          </a:p>
          <a:p>
            <a:pPr indent="-473075" lvl="0" marL="457200" rtl="0" algn="l">
              <a:lnSpc>
                <a:spcPct val="90000"/>
              </a:lnSpc>
              <a:spcBef>
                <a:spcPts val="0"/>
              </a:spcBef>
              <a:spcAft>
                <a:spcPts val="0"/>
              </a:spcAft>
              <a:buClr>
                <a:schemeClr val="dk1"/>
              </a:buClr>
              <a:buSzPts val="3850"/>
              <a:buFont typeface="Calibri"/>
              <a:buChar char="-"/>
            </a:pPr>
            <a:r>
              <a:rPr lang="en-US" sz="3850">
                <a:solidFill>
                  <a:schemeClr val="dk1"/>
                </a:solidFill>
                <a:latin typeface="Calibri"/>
                <a:ea typeface="Calibri"/>
                <a:cs typeface="Calibri"/>
                <a:sym typeface="Calibri"/>
              </a:rPr>
              <a:t>Key takeaways from this webinar</a:t>
            </a:r>
            <a:endParaRPr sz="3600">
              <a:latin typeface="Calibri"/>
              <a:ea typeface="Calibri"/>
              <a:cs typeface="Calibri"/>
              <a:sym typeface="Calibri"/>
            </a:endParaRPr>
          </a:p>
          <a:p>
            <a:pPr indent="0" lvl="0" marL="0" rtl="0" algn="l">
              <a:lnSpc>
                <a:spcPct val="90000"/>
              </a:lnSpc>
              <a:spcBef>
                <a:spcPts val="1000"/>
              </a:spcBef>
              <a:spcAft>
                <a:spcPts val="0"/>
              </a:spcAft>
              <a:buClr>
                <a:schemeClr val="dk1"/>
              </a:buClr>
              <a:buSzPts val="3200"/>
              <a:buFont typeface="Arial"/>
              <a:buNone/>
            </a:pPr>
            <a:r>
              <a:rPr b="1" i="1" lang="en-US" sz="3600">
                <a:solidFill>
                  <a:schemeClr val="dk1"/>
                </a:solidFill>
                <a:latin typeface="Calibri"/>
                <a:ea typeface="Calibri"/>
                <a:cs typeface="Calibri"/>
                <a:sym typeface="Calibri"/>
              </a:rPr>
              <a:t>**Extra Credit: </a:t>
            </a:r>
            <a:endParaRPr b="1" i="1" sz="3600">
              <a:solidFill>
                <a:schemeClr val="dk1"/>
              </a:solidFill>
              <a:latin typeface="Calibri"/>
              <a:ea typeface="Calibri"/>
              <a:cs typeface="Calibri"/>
              <a:sym typeface="Calibri"/>
            </a:endParaRPr>
          </a:p>
          <a:p>
            <a:pPr indent="0" lvl="0" marL="25400" rtl="0" algn="l">
              <a:lnSpc>
                <a:spcPct val="90000"/>
              </a:lnSpc>
              <a:spcBef>
                <a:spcPts val="1000"/>
              </a:spcBef>
              <a:spcAft>
                <a:spcPts val="0"/>
              </a:spcAft>
              <a:buClr>
                <a:schemeClr val="dk1"/>
              </a:buClr>
              <a:buSzPts val="3200"/>
              <a:buFont typeface="Arial"/>
              <a:buNone/>
            </a:pPr>
            <a:r>
              <a:rPr b="1" i="1" lang="en-US" sz="3600">
                <a:solidFill>
                  <a:schemeClr val="dk1"/>
                </a:solidFill>
                <a:latin typeface="Calibri"/>
                <a:ea typeface="Calibri"/>
                <a:cs typeface="Calibri"/>
                <a:sym typeface="Calibri"/>
              </a:rPr>
              <a:t>What are some implications for your district, school, or </a:t>
            </a:r>
            <a:r>
              <a:rPr b="1" i="1" lang="en-US" sz="3600">
                <a:solidFill>
                  <a:schemeClr val="dk1"/>
                </a:solidFill>
                <a:latin typeface="Calibri"/>
                <a:ea typeface="Calibri"/>
                <a:cs typeface="Calibri"/>
                <a:sym typeface="Calibri"/>
              </a:rPr>
              <a:t>classroom</a:t>
            </a:r>
            <a:r>
              <a:rPr b="1" i="1" lang="en-US" sz="3600">
                <a:solidFill>
                  <a:schemeClr val="dk1"/>
                </a:solidFill>
                <a:latin typeface="Calibri"/>
                <a:ea typeface="Calibri"/>
                <a:cs typeface="Calibri"/>
                <a:sym typeface="Calibri"/>
              </a:rPr>
              <a:t>?</a:t>
            </a:r>
            <a:endParaRPr sz="3600">
              <a:latin typeface="Calibri"/>
              <a:ea typeface="Calibri"/>
              <a:cs typeface="Calibri"/>
              <a:sym typeface="Calibri"/>
            </a:endParaRPr>
          </a:p>
          <a:p>
            <a:pPr indent="0" lvl="0" marL="0" rtl="0" algn="l">
              <a:lnSpc>
                <a:spcPct val="90000"/>
              </a:lnSpc>
              <a:spcBef>
                <a:spcPts val="1000"/>
              </a:spcBef>
              <a:spcAft>
                <a:spcPts val="0"/>
              </a:spcAft>
              <a:buNone/>
            </a:pPr>
            <a:r>
              <a:t/>
            </a:r>
            <a:endParaRPr sz="3000">
              <a:latin typeface="Calibri"/>
              <a:ea typeface="Calibri"/>
              <a:cs typeface="Calibri"/>
              <a:sym typeface="Calibri"/>
            </a:endParaRPr>
          </a:p>
          <a:p>
            <a:pPr indent="0" lvl="0" marL="25400" marR="0" rtl="0" algn="l">
              <a:lnSpc>
                <a:spcPct val="90000"/>
              </a:lnSpc>
              <a:spcBef>
                <a:spcPts val="1000"/>
              </a:spcBef>
              <a:spcAft>
                <a:spcPts val="0"/>
              </a:spcAft>
              <a:buClr>
                <a:schemeClr val="dk1"/>
              </a:buClr>
              <a:buSzPts val="3200"/>
              <a:buFont typeface="Arial"/>
              <a:buNone/>
            </a:pPr>
            <a:br>
              <a:rPr b="0" i="0" lang="en-US" sz="2800" u="none" cap="none" strike="noStrike">
                <a:solidFill>
                  <a:schemeClr val="dk1"/>
                </a:solidFill>
                <a:latin typeface="Calibri"/>
                <a:ea typeface="Calibri"/>
                <a:cs typeface="Calibri"/>
                <a:sym typeface="Calibri"/>
              </a:rPr>
            </a:b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325ab51e65_0_0"/>
          <p:cNvSpPr txBox="1"/>
          <p:nvPr>
            <p:ph type="title"/>
          </p:nvPr>
        </p:nvSpPr>
        <p:spPr>
          <a:xfrm>
            <a:off x="1301150" y="0"/>
            <a:ext cx="9621900" cy="806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40909"/>
              <a:buNone/>
            </a:pPr>
            <a:r>
              <a:rPr lang="en-US"/>
              <a:t>Content Specialists: Norms &amp; Expectations</a:t>
            </a:r>
            <a:endParaRPr/>
          </a:p>
        </p:txBody>
      </p:sp>
      <p:sp>
        <p:nvSpPr>
          <p:cNvPr id="144" name="Google Shape;144;g3325ab51e65_0_0"/>
          <p:cNvSpPr txBox="1"/>
          <p:nvPr>
            <p:ph idx="1" type="body"/>
          </p:nvPr>
        </p:nvSpPr>
        <p:spPr>
          <a:xfrm>
            <a:off x="539100" y="984900"/>
            <a:ext cx="11476800" cy="58731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1000"/>
              </a:spcBef>
              <a:spcAft>
                <a:spcPts val="0"/>
              </a:spcAft>
              <a:buSzPts val="3200"/>
              <a:buNone/>
            </a:pPr>
            <a:r>
              <a:rPr i="1" lang="en-US"/>
              <a:t>So that we</a:t>
            </a:r>
            <a:r>
              <a:rPr i="1" lang="en-US"/>
              <a:t> have a productive and respectful meeting, please:</a:t>
            </a:r>
            <a:endParaRPr/>
          </a:p>
          <a:p>
            <a:pPr indent="-431800" lvl="0" marL="457200" rtl="0" algn="l">
              <a:lnSpc>
                <a:spcPct val="90000"/>
              </a:lnSpc>
              <a:spcBef>
                <a:spcPts val="1000"/>
              </a:spcBef>
              <a:spcAft>
                <a:spcPts val="0"/>
              </a:spcAft>
              <a:buSzPts val="3200"/>
              <a:buFont typeface="Calibri"/>
              <a:buChar char="-"/>
            </a:pPr>
            <a:r>
              <a:rPr b="1" lang="en-US">
                <a:highlight>
                  <a:srgbClr val="FFFF00"/>
                </a:highlight>
              </a:rPr>
              <a:t>Rename yourself in the chat: First name, Last Name, District</a:t>
            </a:r>
            <a:endParaRPr b="1">
              <a:highlight>
                <a:srgbClr val="FFFF00"/>
              </a:highlight>
            </a:endParaRPr>
          </a:p>
          <a:p>
            <a:pPr indent="-431800" lvl="0" marL="457200" rtl="0" algn="l">
              <a:lnSpc>
                <a:spcPct val="90000"/>
              </a:lnSpc>
              <a:spcBef>
                <a:spcPts val="1000"/>
              </a:spcBef>
              <a:spcAft>
                <a:spcPts val="0"/>
              </a:spcAft>
              <a:buSzPts val="3200"/>
              <a:buFont typeface="Calibri"/>
              <a:buChar char="-"/>
            </a:pPr>
            <a:r>
              <a:rPr lang="en-US"/>
              <a:t>Use considerate &amp; respectful speech in breakout rooms, discussions, chat, etc</a:t>
            </a:r>
            <a:endParaRPr/>
          </a:p>
          <a:p>
            <a:pPr indent="-431800" lvl="0" marL="457200" rtl="0" algn="l">
              <a:lnSpc>
                <a:spcPct val="90000"/>
              </a:lnSpc>
              <a:spcBef>
                <a:spcPts val="1000"/>
              </a:spcBef>
              <a:spcAft>
                <a:spcPts val="0"/>
              </a:spcAft>
              <a:buSzPts val="3200"/>
              <a:buFont typeface="Calibri"/>
              <a:buChar char="-"/>
            </a:pPr>
            <a:r>
              <a:rPr lang="en-US"/>
              <a:t>Be mindful of air time</a:t>
            </a:r>
            <a:endParaRPr/>
          </a:p>
          <a:p>
            <a:pPr indent="-431800" lvl="0" marL="457200" rtl="0" algn="l">
              <a:lnSpc>
                <a:spcPct val="90000"/>
              </a:lnSpc>
              <a:spcBef>
                <a:spcPts val="1000"/>
              </a:spcBef>
              <a:spcAft>
                <a:spcPts val="0"/>
              </a:spcAft>
              <a:buSzPts val="3200"/>
              <a:buFont typeface="Calibri"/>
              <a:buChar char="-"/>
            </a:pPr>
            <a:r>
              <a:rPr lang="en-US"/>
              <a:t>Be open to perspectives and positions which aren’t your own</a:t>
            </a:r>
            <a:endParaRPr/>
          </a:p>
          <a:p>
            <a:pPr indent="-431800" lvl="0" marL="457200" rtl="0" algn="l">
              <a:spcBef>
                <a:spcPts val="1000"/>
              </a:spcBef>
              <a:spcAft>
                <a:spcPts val="0"/>
              </a:spcAft>
              <a:buSzPts val="3200"/>
              <a:buFont typeface="Calibri"/>
              <a:buChar char="-"/>
            </a:pPr>
            <a:r>
              <a:rPr lang="en-US"/>
              <a:t>Camera on</a:t>
            </a:r>
            <a:endParaRPr/>
          </a:p>
          <a:p>
            <a:pPr indent="-431800" lvl="0" marL="457200" rtl="0" algn="l">
              <a:spcBef>
                <a:spcPts val="1000"/>
              </a:spcBef>
              <a:spcAft>
                <a:spcPts val="0"/>
              </a:spcAft>
              <a:buSzPts val="3200"/>
              <a:buFont typeface="Calibri"/>
              <a:buChar char="-"/>
            </a:pPr>
            <a:r>
              <a:rPr lang="en-US"/>
              <a:t>Plan on participating</a:t>
            </a:r>
            <a:endParaRPr/>
          </a:p>
          <a:p>
            <a:pPr indent="-431800" lvl="0" marL="457200" rtl="0" algn="l">
              <a:lnSpc>
                <a:spcPct val="90000"/>
              </a:lnSpc>
              <a:spcBef>
                <a:spcPts val="1000"/>
              </a:spcBef>
              <a:spcAft>
                <a:spcPts val="0"/>
              </a:spcAft>
              <a:buSzPts val="3200"/>
              <a:buFont typeface="Calibri"/>
              <a:buChar char="-"/>
            </a:pPr>
            <a:r>
              <a:rPr lang="en-US"/>
              <a:t>Reflective quiet moments are valuable!!</a:t>
            </a:r>
            <a:endParaRPr/>
          </a:p>
          <a:p>
            <a:pPr indent="-431800" lvl="0" marL="457200" rtl="0" algn="l">
              <a:lnSpc>
                <a:spcPct val="90000"/>
              </a:lnSpc>
              <a:spcBef>
                <a:spcPts val="1000"/>
              </a:spcBef>
              <a:spcAft>
                <a:spcPts val="1000"/>
              </a:spcAft>
              <a:buSzPts val="3200"/>
              <a:buFont typeface="Calibri"/>
              <a:buChar char="-"/>
            </a:pPr>
            <a:r>
              <a:rPr lang="en-US"/>
              <a:t>Be present and focused on the important work and time we share together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3325ab51e65_0_992"/>
          <p:cNvSpPr txBox="1"/>
          <p:nvPr>
            <p:ph type="title"/>
          </p:nvPr>
        </p:nvSpPr>
        <p:spPr>
          <a:xfrm>
            <a:off x="1002258" y="2899611"/>
            <a:ext cx="110703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94A6B"/>
              </a:buClr>
              <a:buSzPts val="4400"/>
              <a:buFont typeface="Calibri"/>
              <a:buNone/>
            </a:pPr>
            <a:r>
              <a:rPr lang="en-US" sz="4800"/>
              <a:t>Part 4:</a:t>
            </a:r>
            <a:br>
              <a:rPr lang="en-US" sz="4800"/>
            </a:br>
            <a:r>
              <a:rPr lang="en-US" sz="4800">
                <a:solidFill>
                  <a:schemeClr val="dk1"/>
                </a:solidFill>
                <a:highlight>
                  <a:srgbClr val="00FF00"/>
                </a:highlight>
              </a:rPr>
              <a:t>Launch:</a:t>
            </a:r>
            <a:endParaRPr sz="4800">
              <a:solidFill>
                <a:schemeClr val="dk1"/>
              </a:solidFill>
              <a:highlight>
                <a:srgbClr val="00FF00"/>
              </a:highlight>
            </a:endParaRPr>
          </a:p>
          <a:p>
            <a:pPr indent="-533400" lvl="0" marL="457200" rtl="0" algn="l">
              <a:spcBef>
                <a:spcPts val="1000"/>
              </a:spcBef>
              <a:spcAft>
                <a:spcPts val="0"/>
              </a:spcAft>
              <a:buClr>
                <a:schemeClr val="dk1"/>
              </a:buClr>
              <a:buSzPts val="4800"/>
              <a:buFont typeface="Calibri"/>
              <a:buChar char="-"/>
            </a:pPr>
            <a:r>
              <a:rPr b="0" lang="en-US" sz="4800">
                <a:solidFill>
                  <a:schemeClr val="dk1"/>
                </a:solidFill>
              </a:rPr>
              <a:t>Download the </a:t>
            </a:r>
            <a:r>
              <a:rPr b="0" lang="en-US" sz="4800" u="sng">
                <a:solidFill>
                  <a:schemeClr val="hlink"/>
                </a:solidFill>
                <a:hlinkClick r:id="rId3"/>
              </a:rPr>
              <a:t>Implementation Checklist</a:t>
            </a:r>
            <a:endParaRPr b="0" sz="48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3325ab51e65_0_996"/>
          <p:cNvSpPr txBox="1"/>
          <p:nvPr>
            <p:ph type="title"/>
          </p:nvPr>
        </p:nvSpPr>
        <p:spPr>
          <a:xfrm>
            <a:off x="701842" y="2078707"/>
            <a:ext cx="4043400" cy="20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45454"/>
              <a:buNone/>
            </a:pPr>
            <a:r>
              <a:rPr lang="en-US"/>
              <a:t>1: Download the Implementation Checklist</a:t>
            </a:r>
            <a:br>
              <a:rPr lang="en-US"/>
            </a:br>
            <a:r>
              <a:rPr lang="en-US" sz="3600" u="sng">
                <a:solidFill>
                  <a:srgbClr val="0070C0"/>
                </a:solidFill>
                <a:hlinkClick r:id="rId3">
                  <a:extLst>
                    <a:ext uri="{A12FA001-AC4F-418D-AE19-62706E023703}">
                      <ahyp:hlinkClr val="tx"/>
                    </a:ext>
                  </a:extLst>
                </a:hlinkClick>
              </a:rPr>
              <a:t>education.alaska.gov/standards/social</a:t>
            </a:r>
            <a:br>
              <a:rPr lang="en-US"/>
            </a:br>
            <a:br>
              <a:rPr lang="en-US"/>
            </a:br>
            <a:endParaRPr/>
          </a:p>
        </p:txBody>
      </p:sp>
      <p:pic>
        <p:nvPicPr>
          <p:cNvPr id="453" name="Google Shape;453;g3325ab51e65_0_996"/>
          <p:cNvPicPr preferRelativeResize="0"/>
          <p:nvPr/>
        </p:nvPicPr>
        <p:blipFill rotWithShape="1">
          <a:blip r:embed="rId4">
            <a:alphaModFix/>
          </a:blip>
          <a:srcRect b="0" l="0" r="0" t="0"/>
          <a:stretch/>
        </p:blipFill>
        <p:spPr>
          <a:xfrm>
            <a:off x="4839698" y="277458"/>
            <a:ext cx="6650461" cy="608932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g3325ab51e65_0_1001"/>
          <p:cNvPicPr preferRelativeResize="0"/>
          <p:nvPr/>
        </p:nvPicPr>
        <p:blipFill rotWithShape="1">
          <a:blip r:embed="rId3">
            <a:alphaModFix/>
          </a:blip>
          <a:srcRect b="0" l="0" r="0" t="0"/>
          <a:stretch/>
        </p:blipFill>
        <p:spPr>
          <a:xfrm>
            <a:off x="4317815" y="232130"/>
            <a:ext cx="6875170" cy="6393739"/>
          </a:xfrm>
          <a:prstGeom prst="rect">
            <a:avLst/>
          </a:prstGeom>
          <a:noFill/>
          <a:ln>
            <a:noFill/>
          </a:ln>
        </p:spPr>
      </p:pic>
      <p:sp>
        <p:nvSpPr>
          <p:cNvPr id="459" name="Google Shape;459;g3325ab51e65_0_1001"/>
          <p:cNvSpPr/>
          <p:nvPr/>
        </p:nvSpPr>
        <p:spPr>
          <a:xfrm>
            <a:off x="4064633" y="4496076"/>
            <a:ext cx="6252000" cy="6888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60" name="Google Shape;460;g3325ab51e65_0_1001"/>
          <p:cNvSpPr txBox="1"/>
          <p:nvPr/>
        </p:nvSpPr>
        <p:spPr>
          <a:xfrm>
            <a:off x="284933" y="1890508"/>
            <a:ext cx="40329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002060"/>
                </a:solidFill>
                <a:latin typeface="Arial"/>
                <a:ea typeface="Arial"/>
                <a:cs typeface="Arial"/>
                <a:sym typeface="Arial"/>
              </a:rPr>
              <a:t>1: Download the </a:t>
            </a:r>
            <a:r>
              <a:rPr b="1" i="0" lang="en-US" sz="3200" u="sng" cap="none" strike="noStrike">
                <a:solidFill>
                  <a:schemeClr val="hlink"/>
                </a:solidFill>
                <a:latin typeface="Arial"/>
                <a:ea typeface="Arial"/>
                <a:cs typeface="Arial"/>
                <a:sym typeface="Arial"/>
                <a:hlinkClick r:id="rId4"/>
              </a:rPr>
              <a:t>Implementation Checklist</a:t>
            </a:r>
            <a:endParaRPr b="1" i="0" sz="32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3325ab51e65_0_1007"/>
          <p:cNvSpPr txBox="1"/>
          <p:nvPr>
            <p:ph type="title"/>
          </p:nvPr>
        </p:nvSpPr>
        <p:spPr>
          <a:xfrm>
            <a:off x="701842" y="3052484"/>
            <a:ext cx="4043400" cy="20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45454"/>
              <a:buNone/>
            </a:pPr>
            <a:r>
              <a:rPr lang="en-US"/>
              <a:t>2: Open the </a:t>
            </a:r>
            <a:r>
              <a:rPr lang="en-US" u="sng">
                <a:solidFill>
                  <a:schemeClr val="hlink"/>
                </a:solidFill>
                <a:hlinkClick r:id="rId3"/>
              </a:rPr>
              <a:t>new Alaska Social Studies Standards</a:t>
            </a:r>
            <a:r>
              <a:rPr lang="en-US"/>
              <a:t> </a:t>
            </a:r>
            <a:endParaRPr/>
          </a:p>
          <a:p>
            <a:pPr indent="0" lvl="0" marL="0" rtl="0" algn="l">
              <a:lnSpc>
                <a:spcPct val="90000"/>
              </a:lnSpc>
              <a:spcBef>
                <a:spcPts val="0"/>
              </a:spcBef>
              <a:spcAft>
                <a:spcPts val="0"/>
              </a:spcAft>
              <a:buClr>
                <a:srgbClr val="194A6B"/>
              </a:buClr>
              <a:buSzPct val="45454"/>
              <a:buNone/>
            </a:pPr>
            <a:br>
              <a:rPr lang="en-US" sz="4400"/>
            </a:br>
            <a:r>
              <a:rPr i="1" lang="en-US" sz="3600"/>
              <a:t>**Homework: </a:t>
            </a:r>
            <a:br>
              <a:rPr i="1" lang="en-US" sz="3600"/>
            </a:br>
            <a:r>
              <a:rPr i="1" lang="en-US" sz="3600"/>
              <a:t>Read the new standards**</a:t>
            </a:r>
            <a:br>
              <a:rPr lang="en-US"/>
            </a:br>
            <a:endParaRPr/>
          </a:p>
        </p:txBody>
      </p:sp>
      <p:pic>
        <p:nvPicPr>
          <p:cNvPr id="466" name="Google Shape;466;g3325ab51e65_0_1007">
            <a:hlinkClick r:id="rId4"/>
          </p:cNvPr>
          <p:cNvPicPr preferRelativeResize="0"/>
          <p:nvPr/>
        </p:nvPicPr>
        <p:blipFill rotWithShape="1">
          <a:blip r:embed="rId5">
            <a:alphaModFix/>
          </a:blip>
          <a:srcRect b="0" l="0" r="0" t="0"/>
          <a:stretch/>
        </p:blipFill>
        <p:spPr>
          <a:xfrm>
            <a:off x="4839698" y="289651"/>
            <a:ext cx="6650461" cy="6089327"/>
          </a:xfrm>
          <a:prstGeom prst="rect">
            <a:avLst/>
          </a:prstGeom>
          <a:noFill/>
          <a:ln>
            <a:noFill/>
          </a:ln>
        </p:spPr>
      </p:pic>
      <p:sp>
        <p:nvSpPr>
          <p:cNvPr id="467" name="Google Shape;467;g3325ab51e65_0_1007"/>
          <p:cNvSpPr/>
          <p:nvPr/>
        </p:nvSpPr>
        <p:spPr>
          <a:xfrm>
            <a:off x="5235238" y="1130969"/>
            <a:ext cx="6255000" cy="10950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3325ab51e65_0_1013"/>
          <p:cNvSpPr txBox="1"/>
          <p:nvPr>
            <p:ph type="title"/>
          </p:nvPr>
        </p:nvSpPr>
        <p:spPr>
          <a:xfrm>
            <a:off x="701842" y="2601222"/>
            <a:ext cx="4043400" cy="20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45454"/>
              <a:buNone/>
            </a:pPr>
            <a:r>
              <a:rPr lang="en-US"/>
              <a:t>3: Explore the AK Social Studies Standards Implementation Toolkit:</a:t>
            </a:r>
            <a:br>
              <a:rPr lang="en-US"/>
            </a:br>
            <a:r>
              <a:rPr lang="en-US" sz="3600" u="sng">
                <a:solidFill>
                  <a:schemeClr val="hlink"/>
                </a:solidFill>
                <a:hlinkClick r:id="rId3"/>
              </a:rPr>
              <a:t>education.alaska.gov/standards/social</a:t>
            </a:r>
            <a:br>
              <a:rPr lang="en-US"/>
            </a:br>
            <a:br>
              <a:rPr lang="en-US"/>
            </a:br>
            <a:endParaRPr/>
          </a:p>
        </p:txBody>
      </p:sp>
      <p:pic>
        <p:nvPicPr>
          <p:cNvPr id="473" name="Google Shape;473;g3325ab51e65_0_1013">
            <a:hlinkClick r:id="rId4"/>
          </p:cNvPr>
          <p:cNvPicPr preferRelativeResize="0"/>
          <p:nvPr/>
        </p:nvPicPr>
        <p:blipFill rotWithShape="1">
          <a:blip r:embed="rId5">
            <a:alphaModFix/>
          </a:blip>
          <a:srcRect b="0" l="0" r="0" t="0"/>
          <a:stretch/>
        </p:blipFill>
        <p:spPr>
          <a:xfrm>
            <a:off x="4839698" y="289651"/>
            <a:ext cx="6518658" cy="5968644"/>
          </a:xfrm>
          <a:prstGeom prst="rect">
            <a:avLst/>
          </a:prstGeom>
          <a:noFill/>
          <a:ln>
            <a:noFill/>
          </a:ln>
        </p:spPr>
      </p:pic>
      <p:sp>
        <p:nvSpPr>
          <p:cNvPr id="474" name="Google Shape;474;g3325ab51e65_0_1013"/>
          <p:cNvSpPr/>
          <p:nvPr/>
        </p:nvSpPr>
        <p:spPr>
          <a:xfrm>
            <a:off x="5077169" y="1879114"/>
            <a:ext cx="5859300" cy="10950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3325ab51e65_0_1019"/>
          <p:cNvSpPr txBox="1"/>
          <p:nvPr>
            <p:ph type="title"/>
          </p:nvPr>
        </p:nvSpPr>
        <p:spPr>
          <a:xfrm>
            <a:off x="701842" y="2601222"/>
            <a:ext cx="4043400" cy="20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45454"/>
              <a:buNone/>
            </a:pPr>
            <a:r>
              <a:rPr lang="en-US"/>
              <a:t>4: Download and review your relevant Implementation Plan from</a:t>
            </a:r>
            <a:br>
              <a:rPr lang="en-US"/>
            </a:br>
            <a:r>
              <a:rPr lang="en-US" sz="3600" u="sng">
                <a:solidFill>
                  <a:schemeClr val="hlink"/>
                </a:solidFill>
                <a:hlinkClick r:id="rId3"/>
              </a:rPr>
              <a:t>education.alaska.gov/standards/social</a:t>
            </a:r>
            <a:br>
              <a:rPr lang="en-US"/>
            </a:br>
            <a:br>
              <a:rPr lang="en-US"/>
            </a:br>
            <a:endParaRPr/>
          </a:p>
        </p:txBody>
      </p:sp>
      <p:pic>
        <p:nvPicPr>
          <p:cNvPr id="480" name="Google Shape;480;g3325ab51e65_0_1019">
            <a:hlinkClick r:id="rId4"/>
          </p:cNvPr>
          <p:cNvPicPr preferRelativeResize="0"/>
          <p:nvPr/>
        </p:nvPicPr>
        <p:blipFill rotWithShape="1">
          <a:blip r:embed="rId5">
            <a:alphaModFix/>
          </a:blip>
          <a:srcRect b="0" l="0" r="0" t="0"/>
          <a:stretch/>
        </p:blipFill>
        <p:spPr>
          <a:xfrm>
            <a:off x="4839698" y="289651"/>
            <a:ext cx="6650461" cy="6089327"/>
          </a:xfrm>
          <a:prstGeom prst="rect">
            <a:avLst/>
          </a:prstGeom>
          <a:noFill/>
          <a:ln>
            <a:noFill/>
          </a:ln>
        </p:spPr>
      </p:pic>
      <p:sp>
        <p:nvSpPr>
          <p:cNvPr id="481" name="Google Shape;481;g3325ab51e65_0_1019"/>
          <p:cNvSpPr/>
          <p:nvPr/>
        </p:nvSpPr>
        <p:spPr>
          <a:xfrm>
            <a:off x="4839693" y="3075213"/>
            <a:ext cx="5859300" cy="10950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3325ab51e65_0_1025"/>
          <p:cNvSpPr txBox="1"/>
          <p:nvPr>
            <p:ph type="title"/>
          </p:nvPr>
        </p:nvSpPr>
        <p:spPr>
          <a:xfrm>
            <a:off x="676167" y="2595180"/>
            <a:ext cx="4043400" cy="20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45454"/>
              <a:buNone/>
            </a:pPr>
            <a:r>
              <a:rPr lang="en-US"/>
              <a:t>5: Review </a:t>
            </a:r>
            <a:r>
              <a:rPr lang="en-US" u="sng">
                <a:solidFill>
                  <a:schemeClr val="hlink"/>
                </a:solidFill>
                <a:hlinkClick r:id="rId3"/>
              </a:rPr>
              <a:t>PD Module 1: Instructional Shifts</a:t>
            </a:r>
            <a:br>
              <a:rPr lang="en-US"/>
            </a:br>
            <a:endParaRPr/>
          </a:p>
        </p:txBody>
      </p:sp>
      <p:pic>
        <p:nvPicPr>
          <p:cNvPr id="487" name="Google Shape;487;g3325ab51e65_0_1025">
            <a:hlinkClick r:id="rId4"/>
          </p:cNvPr>
          <p:cNvPicPr preferRelativeResize="0"/>
          <p:nvPr/>
        </p:nvPicPr>
        <p:blipFill rotWithShape="1">
          <a:blip r:embed="rId5">
            <a:alphaModFix/>
          </a:blip>
          <a:srcRect b="0" l="0" r="0" t="0"/>
          <a:stretch/>
        </p:blipFill>
        <p:spPr>
          <a:xfrm>
            <a:off x="4839698" y="289651"/>
            <a:ext cx="6650461" cy="6089327"/>
          </a:xfrm>
          <a:prstGeom prst="rect">
            <a:avLst/>
          </a:prstGeom>
          <a:noFill/>
          <a:ln>
            <a:noFill/>
          </a:ln>
        </p:spPr>
      </p:pic>
      <p:sp>
        <p:nvSpPr>
          <p:cNvPr id="488" name="Google Shape;488;g3325ab51e65_0_1025"/>
          <p:cNvSpPr/>
          <p:nvPr/>
        </p:nvSpPr>
        <p:spPr>
          <a:xfrm>
            <a:off x="5053418" y="3707914"/>
            <a:ext cx="5859300" cy="10950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g3325ab51e65_0_1031"/>
          <p:cNvSpPr txBox="1"/>
          <p:nvPr>
            <p:ph type="title"/>
          </p:nvPr>
        </p:nvSpPr>
        <p:spPr>
          <a:xfrm>
            <a:off x="547842" y="2967546"/>
            <a:ext cx="4043400" cy="20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45454"/>
              <a:buNone/>
            </a:pPr>
            <a:r>
              <a:rPr lang="en-US"/>
              <a:t>6: Sign up for the Social Studies Contact List through the last link on the </a:t>
            </a:r>
            <a:r>
              <a:rPr lang="en-US" u="sng">
                <a:solidFill>
                  <a:schemeClr val="hlink"/>
                </a:solidFill>
                <a:hlinkClick r:id="rId3"/>
              </a:rPr>
              <a:t>Implementation Checklist</a:t>
            </a:r>
            <a:br>
              <a:rPr lang="en-US"/>
            </a:br>
            <a:br>
              <a:rPr lang="en-US"/>
            </a:br>
            <a:endParaRPr/>
          </a:p>
        </p:txBody>
      </p:sp>
      <p:pic>
        <p:nvPicPr>
          <p:cNvPr id="494" name="Google Shape;494;g3325ab51e65_0_1031">
            <a:hlinkClick r:id="rId4"/>
          </p:cNvPr>
          <p:cNvPicPr preferRelativeResize="0"/>
          <p:nvPr/>
        </p:nvPicPr>
        <p:blipFill rotWithShape="1">
          <a:blip r:embed="rId5">
            <a:alphaModFix/>
          </a:blip>
          <a:srcRect b="0" l="0" r="0" t="0"/>
          <a:stretch/>
        </p:blipFill>
        <p:spPr>
          <a:xfrm>
            <a:off x="4745328" y="170580"/>
            <a:ext cx="6650461" cy="6089327"/>
          </a:xfrm>
          <a:prstGeom prst="rect">
            <a:avLst/>
          </a:prstGeom>
          <a:noFill/>
          <a:ln>
            <a:noFill/>
          </a:ln>
        </p:spPr>
      </p:pic>
      <p:sp>
        <p:nvSpPr>
          <p:cNvPr id="495" name="Google Shape;495;g3325ab51e65_0_1031"/>
          <p:cNvSpPr/>
          <p:nvPr/>
        </p:nvSpPr>
        <p:spPr>
          <a:xfrm>
            <a:off x="5106390" y="5309343"/>
            <a:ext cx="5498400" cy="10950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94A6B"/>
              </a:buClr>
              <a:buSzPts val="4400"/>
              <a:buFont typeface="Calibri"/>
              <a:buNone/>
            </a:pPr>
            <a:r>
              <a:rPr lang="en-US"/>
              <a:t>Thanks &amp; Contact Information</a:t>
            </a:r>
            <a:endParaRPr/>
          </a:p>
        </p:txBody>
      </p:sp>
      <p:sp>
        <p:nvSpPr>
          <p:cNvPr id="501" name="Google Shape;501;p33"/>
          <p:cNvSpPr txBox="1"/>
          <p:nvPr>
            <p:ph idx="1" type="body"/>
          </p:nvPr>
        </p:nvSpPr>
        <p:spPr>
          <a:xfrm>
            <a:off x="838200" y="1576137"/>
            <a:ext cx="10515600" cy="4600826"/>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00000"/>
              </a:buClr>
              <a:buSzPts val="2800"/>
              <a:buNone/>
            </a:pPr>
            <a:r>
              <a:rPr b="1" i="0" lang="en-US" sz="2800" u="none" strike="noStrike">
                <a:solidFill>
                  <a:srgbClr val="000000"/>
                </a:solidFill>
                <a:latin typeface="Calibri"/>
                <a:ea typeface="Calibri"/>
                <a:cs typeface="Calibri"/>
                <a:sym typeface="Calibri"/>
              </a:rPr>
              <a:t>Curtis Jensen </a:t>
            </a:r>
            <a:endParaRPr/>
          </a:p>
          <a:p>
            <a:pPr indent="0" lvl="0" marL="0" rtl="0" algn="l">
              <a:lnSpc>
                <a:spcPct val="90000"/>
              </a:lnSpc>
              <a:spcBef>
                <a:spcPts val="1000"/>
              </a:spcBef>
              <a:spcAft>
                <a:spcPts val="0"/>
              </a:spcAft>
              <a:buClr>
                <a:srgbClr val="000000"/>
              </a:buClr>
              <a:buSzPts val="2800"/>
              <a:buNone/>
            </a:pPr>
            <a:r>
              <a:rPr b="1" i="0" lang="en-US" sz="2800" u="none" strike="noStrike">
                <a:solidFill>
                  <a:srgbClr val="000000"/>
                </a:solidFill>
                <a:latin typeface="Calibri"/>
                <a:ea typeface="Calibri"/>
                <a:cs typeface="Calibri"/>
                <a:sym typeface="Calibri"/>
              </a:rPr>
              <a:t>ELA / Social Studies Content Specialist - AK DEED</a:t>
            </a:r>
            <a:endParaRPr b="0" sz="2800"/>
          </a:p>
          <a:p>
            <a:pPr indent="0" lvl="0" marL="0" rtl="0" algn="l">
              <a:lnSpc>
                <a:spcPct val="90000"/>
              </a:lnSpc>
              <a:spcBef>
                <a:spcPts val="1000"/>
              </a:spcBef>
              <a:spcAft>
                <a:spcPts val="0"/>
              </a:spcAft>
              <a:buClr>
                <a:srgbClr val="000000"/>
              </a:buClr>
              <a:buSzPts val="2800"/>
              <a:buNone/>
            </a:pPr>
            <a:r>
              <a:rPr b="0" i="0" lang="en-US" sz="2800" u="none" strike="noStrike">
                <a:solidFill>
                  <a:srgbClr val="000000"/>
                </a:solidFill>
                <a:latin typeface="Calibri"/>
                <a:ea typeface="Calibri"/>
                <a:cs typeface="Calibri"/>
                <a:sym typeface="Calibri"/>
              </a:rPr>
              <a:t>curtis.jensen@alaska.gov</a:t>
            </a:r>
            <a:endParaRPr b="0" sz="2800"/>
          </a:p>
          <a:p>
            <a:pPr indent="0" lvl="0" marL="0" rtl="0" algn="l">
              <a:lnSpc>
                <a:spcPct val="90000"/>
              </a:lnSpc>
              <a:spcBef>
                <a:spcPts val="1000"/>
              </a:spcBef>
              <a:spcAft>
                <a:spcPts val="0"/>
              </a:spcAft>
              <a:buClr>
                <a:srgbClr val="000000"/>
              </a:buClr>
              <a:buSzPts val="2800"/>
              <a:buNone/>
            </a:pPr>
            <a:r>
              <a:rPr b="0" i="0" lang="en-US" sz="2800" u="none" strike="noStrike">
                <a:solidFill>
                  <a:srgbClr val="000000"/>
                </a:solidFill>
                <a:latin typeface="Calibri"/>
                <a:ea typeface="Calibri"/>
                <a:cs typeface="Calibri"/>
                <a:sym typeface="Calibri"/>
              </a:rPr>
              <a:t>(907) 465-2830</a:t>
            </a:r>
            <a:endParaRPr b="0" i="0" sz="2800" u="none" strike="noStrike">
              <a:solidFill>
                <a:srgbClr val="000000"/>
              </a:solidFill>
              <a:latin typeface="Calibri"/>
              <a:ea typeface="Calibri"/>
              <a:cs typeface="Calibri"/>
              <a:sym typeface="Calibri"/>
            </a:endParaRPr>
          </a:p>
          <a:p>
            <a:pPr indent="0" lvl="0" marL="0" rtl="0" algn="l">
              <a:lnSpc>
                <a:spcPct val="90000"/>
              </a:lnSpc>
              <a:spcBef>
                <a:spcPts val="1000"/>
              </a:spcBef>
              <a:spcAft>
                <a:spcPts val="0"/>
              </a:spcAft>
              <a:buClr>
                <a:srgbClr val="000000"/>
              </a:buClr>
              <a:buSzPts val="2800"/>
              <a:buNone/>
            </a:pPr>
            <a:r>
              <a:t/>
            </a:r>
            <a:endParaRPr sz="2800">
              <a:solidFill>
                <a:srgbClr val="000000"/>
              </a:solidFill>
            </a:endParaRPr>
          </a:p>
          <a:p>
            <a:pPr indent="0" lvl="0" marL="0" rtl="0" algn="l">
              <a:lnSpc>
                <a:spcPct val="90000"/>
              </a:lnSpc>
              <a:spcBef>
                <a:spcPts val="1000"/>
              </a:spcBef>
              <a:spcAft>
                <a:spcPts val="0"/>
              </a:spcAft>
              <a:buClr>
                <a:srgbClr val="000000"/>
              </a:buClr>
              <a:buSzPts val="2800"/>
              <a:buNone/>
            </a:pPr>
            <a:r>
              <a:rPr i="1" lang="en-US" sz="3000">
                <a:solidFill>
                  <a:srgbClr val="000000"/>
                </a:solidFill>
                <a:highlight>
                  <a:srgbClr val="FFFF00"/>
                </a:highlight>
              </a:rPr>
              <a:t>**Reach out via email if you’d like to schedule time during ‘office hours’ to chat more about the new AK Social Studies Standards**</a:t>
            </a:r>
            <a:endParaRPr i="1" sz="3000">
              <a:solidFill>
                <a:srgbClr val="000000"/>
              </a:solidFill>
              <a:highlight>
                <a:srgbClr val="FFFF00"/>
              </a:highlight>
            </a:endParaRPr>
          </a:p>
          <a:p>
            <a:pPr indent="0" lvl="0" marL="0" rtl="0" algn="l">
              <a:lnSpc>
                <a:spcPct val="90000"/>
              </a:lnSpc>
              <a:spcBef>
                <a:spcPts val="1000"/>
              </a:spcBef>
              <a:spcAft>
                <a:spcPts val="0"/>
              </a:spcAft>
              <a:buClr>
                <a:schemeClr val="dk1"/>
              </a:buClr>
              <a:buSzPts val="2400"/>
              <a:buNone/>
            </a:pPr>
            <a:br>
              <a:rPr lang="en-US" sz="2400"/>
            </a:br>
            <a:br>
              <a:rPr lang="en-US"/>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
          <p:cNvSpPr txBox="1"/>
          <p:nvPr>
            <p:ph type="title"/>
          </p:nvPr>
        </p:nvSpPr>
        <p:spPr>
          <a:xfrm>
            <a:off x="520995" y="0"/>
            <a:ext cx="11070265"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100000"/>
              <a:buFont typeface="Calibri"/>
              <a:buNone/>
            </a:pPr>
            <a:r>
              <a:rPr lang="en-US"/>
              <a:t>Quick Intro: Curtis Jensen </a:t>
            </a:r>
            <a:r>
              <a:rPr lang="en-US" sz="4000" u="sng">
                <a:solidFill>
                  <a:schemeClr val="hlink"/>
                </a:solidFill>
                <a:hlinkClick r:id="rId3"/>
              </a:rPr>
              <a:t>curtis.jensen@alaska.gov</a:t>
            </a:r>
            <a:br>
              <a:rPr lang="en-US"/>
            </a:br>
            <a:endParaRPr/>
          </a:p>
        </p:txBody>
      </p:sp>
      <p:sp>
        <p:nvSpPr>
          <p:cNvPr id="150" name="Google Shape;150;p3"/>
          <p:cNvSpPr txBox="1"/>
          <p:nvPr>
            <p:ph idx="1" type="body"/>
          </p:nvPr>
        </p:nvSpPr>
        <p:spPr>
          <a:xfrm>
            <a:off x="382773" y="712381"/>
            <a:ext cx="11809228" cy="5890439"/>
          </a:xfrm>
          <a:prstGeom prst="rect">
            <a:avLst/>
          </a:prstGeom>
          <a:noFill/>
          <a:ln>
            <a:noFill/>
          </a:ln>
        </p:spPr>
        <p:txBody>
          <a:bodyPr anchorCtr="0" anchor="t" bIns="45700" lIns="91425" spcFirstLastPara="1" rIns="91425" wrap="square" tIns="45700">
            <a:normAutofit fontScale="70000" lnSpcReduction="10000"/>
          </a:bodyPr>
          <a:lstStyle/>
          <a:p>
            <a:pPr indent="0" lvl="0" marL="0" rtl="0" algn="l">
              <a:lnSpc>
                <a:spcPct val="90000"/>
              </a:lnSpc>
              <a:spcBef>
                <a:spcPts val="0"/>
              </a:spcBef>
              <a:spcAft>
                <a:spcPts val="0"/>
              </a:spcAft>
              <a:buClr>
                <a:schemeClr val="dk1"/>
              </a:buClr>
              <a:buSzPct val="100000"/>
              <a:buNone/>
            </a:pPr>
            <a:r>
              <a:rPr b="1" lang="en-US"/>
              <a:t>AK Educator Experience:</a:t>
            </a:r>
            <a:endParaRPr/>
          </a:p>
          <a:p>
            <a:pPr indent="0" lvl="0" marL="0" rtl="0" algn="l">
              <a:lnSpc>
                <a:spcPct val="90000"/>
              </a:lnSpc>
              <a:spcBef>
                <a:spcPts val="1000"/>
              </a:spcBef>
              <a:spcAft>
                <a:spcPts val="0"/>
              </a:spcAft>
              <a:buClr>
                <a:schemeClr val="dk1"/>
              </a:buClr>
              <a:buSzPct val="100000"/>
              <a:buNone/>
            </a:pPr>
            <a:r>
              <a:rPr lang="en-US"/>
              <a:t>AK DEED: ELA / Social Studies Content Specialist (from July 1, 2024)</a:t>
            </a:r>
            <a:endParaRPr/>
          </a:p>
          <a:p>
            <a:pPr indent="0" lvl="0" marL="0" rtl="0" algn="l">
              <a:lnSpc>
                <a:spcPct val="90000"/>
              </a:lnSpc>
              <a:spcBef>
                <a:spcPts val="1000"/>
              </a:spcBef>
              <a:spcAft>
                <a:spcPts val="0"/>
              </a:spcAft>
              <a:buClr>
                <a:schemeClr val="dk1"/>
              </a:buClr>
              <a:buSzPct val="100000"/>
              <a:buNone/>
            </a:pPr>
            <a:r>
              <a:rPr lang="en-US"/>
              <a:t>Fairbanks: FNSBSD Instructional Coach (Districtwide, Nordale Elementary), ELL Specialist (North Pole+)</a:t>
            </a:r>
            <a:endParaRPr/>
          </a:p>
          <a:p>
            <a:pPr indent="0" lvl="0" marL="0" rtl="0" algn="l">
              <a:lnSpc>
                <a:spcPct val="90000"/>
              </a:lnSpc>
              <a:spcBef>
                <a:spcPts val="1000"/>
              </a:spcBef>
              <a:spcAft>
                <a:spcPts val="0"/>
              </a:spcAft>
              <a:buClr>
                <a:schemeClr val="dk1"/>
              </a:buClr>
              <a:buSzPct val="100000"/>
              <a:buNone/>
            </a:pPr>
            <a:r>
              <a:rPr lang="en-US"/>
              <a:t>Sand Point: AEBSD G7-12 ELA Teacher</a:t>
            </a:r>
            <a:endParaRPr/>
          </a:p>
          <a:p>
            <a:pPr indent="0" lvl="0" marL="0" rtl="0" algn="l">
              <a:lnSpc>
                <a:spcPct val="90000"/>
              </a:lnSpc>
              <a:spcBef>
                <a:spcPts val="1000"/>
              </a:spcBef>
              <a:spcAft>
                <a:spcPts val="0"/>
              </a:spcAft>
              <a:buClr>
                <a:schemeClr val="dk1"/>
              </a:buClr>
              <a:buSzPct val="100000"/>
              <a:buNone/>
            </a:pPr>
            <a:r>
              <a:rPr lang="en-US"/>
              <a:t>Koliganek: SWRSD G6-12 ELA Teacher </a:t>
            </a:r>
            <a:endParaRPr/>
          </a:p>
          <a:p>
            <a:pPr indent="0" lvl="0" marL="0" rtl="0" algn="l">
              <a:lnSpc>
                <a:spcPct val="90000"/>
              </a:lnSpc>
              <a:spcBef>
                <a:spcPts val="1000"/>
              </a:spcBef>
              <a:spcAft>
                <a:spcPts val="0"/>
              </a:spcAft>
              <a:buClr>
                <a:schemeClr val="dk1"/>
              </a:buClr>
              <a:buSzPct val="100000"/>
              <a:buNone/>
            </a:pPr>
            <a:r>
              <a:rPr b="1" lang="en-US"/>
              <a:t>Educator Experience outside AK: </a:t>
            </a:r>
            <a:endParaRPr/>
          </a:p>
          <a:p>
            <a:pPr indent="0" lvl="0" marL="0" rtl="0" algn="l">
              <a:lnSpc>
                <a:spcPct val="90000"/>
              </a:lnSpc>
              <a:spcBef>
                <a:spcPts val="1000"/>
              </a:spcBef>
              <a:spcAft>
                <a:spcPts val="0"/>
              </a:spcAft>
              <a:buClr>
                <a:schemeClr val="dk1"/>
              </a:buClr>
              <a:buSzPct val="100000"/>
              <a:buNone/>
            </a:pPr>
            <a:r>
              <a:rPr lang="en-US"/>
              <a:t>Massachusetts: Alma del Mar Public Charter School (Curriculum Designer &amp; G8 Language Arts)</a:t>
            </a:r>
            <a:endParaRPr/>
          </a:p>
          <a:p>
            <a:pPr indent="0" lvl="0" marL="0" rtl="0" algn="l">
              <a:lnSpc>
                <a:spcPct val="90000"/>
              </a:lnSpc>
              <a:spcBef>
                <a:spcPts val="1000"/>
              </a:spcBef>
              <a:spcAft>
                <a:spcPts val="0"/>
              </a:spcAft>
              <a:buClr>
                <a:schemeClr val="dk1"/>
              </a:buClr>
              <a:buSzPct val="100000"/>
              <a:buNone/>
            </a:pPr>
            <a:r>
              <a:rPr lang="en-US"/>
              <a:t>Utah: South Davis Junior High School (G9 Geography, G7-9 Creative Writing, G8 ELA)</a:t>
            </a:r>
            <a:endParaRPr/>
          </a:p>
          <a:p>
            <a:pPr indent="0" lvl="0" marL="0" rtl="0" algn="l">
              <a:lnSpc>
                <a:spcPct val="90000"/>
              </a:lnSpc>
              <a:spcBef>
                <a:spcPts val="1000"/>
              </a:spcBef>
              <a:spcAft>
                <a:spcPts val="0"/>
              </a:spcAft>
              <a:buClr>
                <a:schemeClr val="dk1"/>
              </a:buClr>
              <a:buSzPct val="100000"/>
              <a:buNone/>
            </a:pPr>
            <a:r>
              <a:rPr lang="en-US"/>
              <a:t>Utah: Utah Valley University (Freshman Writing)</a:t>
            </a:r>
            <a:endParaRPr/>
          </a:p>
          <a:p>
            <a:pPr indent="0" lvl="0" marL="0" rtl="0" algn="l">
              <a:lnSpc>
                <a:spcPct val="90000"/>
              </a:lnSpc>
              <a:spcBef>
                <a:spcPts val="1000"/>
              </a:spcBef>
              <a:spcAft>
                <a:spcPts val="0"/>
              </a:spcAft>
              <a:buClr>
                <a:schemeClr val="dk1"/>
              </a:buClr>
              <a:buSzPct val="100000"/>
              <a:buNone/>
            </a:pPr>
            <a:r>
              <a:rPr lang="en-US"/>
              <a:t>New York: Brooklyn College, Kingsborough Community College (Freshman Composition)</a:t>
            </a:r>
            <a:endParaRPr/>
          </a:p>
          <a:p>
            <a:pPr indent="0" lvl="0" marL="0" rtl="0" algn="l">
              <a:lnSpc>
                <a:spcPct val="90000"/>
              </a:lnSpc>
              <a:spcBef>
                <a:spcPts val="1000"/>
              </a:spcBef>
              <a:spcAft>
                <a:spcPts val="0"/>
              </a:spcAft>
              <a:buClr>
                <a:schemeClr val="dk1"/>
              </a:buClr>
              <a:buSzPct val="100000"/>
              <a:buNone/>
            </a:pPr>
            <a:r>
              <a:rPr lang="en-US"/>
              <a:t>Ukraine: Zaliztsi Specialized Secondary School (Peace Corps TEFL 2006-2008)</a:t>
            </a:r>
            <a:endParaRPr/>
          </a:p>
          <a:p>
            <a:pPr indent="0" lvl="0" marL="0" rtl="0" algn="l">
              <a:lnSpc>
                <a:spcPct val="90000"/>
              </a:lnSpc>
              <a:spcBef>
                <a:spcPts val="1000"/>
              </a:spcBef>
              <a:spcAft>
                <a:spcPts val="0"/>
              </a:spcAft>
              <a:buClr>
                <a:schemeClr val="dk1"/>
              </a:buClr>
              <a:buSzPct val="100000"/>
              <a:buNone/>
            </a:pPr>
            <a:r>
              <a:rPr b="1" lang="en-US"/>
              <a:t>Education:</a:t>
            </a:r>
            <a:endParaRPr/>
          </a:p>
          <a:p>
            <a:pPr indent="0" lvl="0" marL="0" rtl="0" algn="l">
              <a:lnSpc>
                <a:spcPct val="90000"/>
              </a:lnSpc>
              <a:spcBef>
                <a:spcPts val="1000"/>
              </a:spcBef>
              <a:spcAft>
                <a:spcPts val="0"/>
              </a:spcAft>
              <a:buClr>
                <a:schemeClr val="dk1"/>
              </a:buClr>
              <a:buSzPct val="100000"/>
              <a:buNone/>
            </a:pPr>
            <a:r>
              <a:rPr b="1" lang="en-US"/>
              <a:t>BA English / History: University of Utah</a:t>
            </a:r>
            <a:endParaRPr/>
          </a:p>
          <a:p>
            <a:pPr indent="0" lvl="0" marL="0" rtl="0" algn="l">
              <a:lnSpc>
                <a:spcPct val="90000"/>
              </a:lnSpc>
              <a:spcBef>
                <a:spcPts val="1000"/>
              </a:spcBef>
              <a:spcAft>
                <a:spcPts val="0"/>
              </a:spcAft>
              <a:buClr>
                <a:schemeClr val="dk1"/>
              </a:buClr>
              <a:buSzPct val="100000"/>
              <a:buNone/>
            </a:pPr>
            <a:r>
              <a:rPr b="1" lang="en-US"/>
              <a:t>MFA Poetry: Brooklyn College</a:t>
            </a:r>
            <a:endParaRPr/>
          </a:p>
        </p:txBody>
      </p:sp>
      <p:sp>
        <p:nvSpPr>
          <p:cNvPr id="151" name="Google Shape;151;p3"/>
          <p:cNvSpPr txBox="1"/>
          <p:nvPr/>
        </p:nvSpPr>
        <p:spPr>
          <a:xfrm>
            <a:off x="3040380" y="3224312"/>
            <a:ext cx="61214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2" name="Google Shape;152;p3"/>
          <p:cNvSpPr txBox="1"/>
          <p:nvPr/>
        </p:nvSpPr>
        <p:spPr>
          <a:xfrm>
            <a:off x="3040380" y="3224312"/>
            <a:ext cx="61214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p:txBody>
      </p:sp>
      <p:sp>
        <p:nvSpPr>
          <p:cNvPr id="153" name="Google Shape;153;p3"/>
          <p:cNvSpPr txBox="1"/>
          <p:nvPr/>
        </p:nvSpPr>
        <p:spPr>
          <a:xfrm>
            <a:off x="3040380" y="3224312"/>
            <a:ext cx="61214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4" name="Google Shape;154;p3"/>
          <p:cNvSpPr txBox="1"/>
          <p:nvPr/>
        </p:nvSpPr>
        <p:spPr>
          <a:xfrm>
            <a:off x="3040380" y="3224312"/>
            <a:ext cx="61214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5" name="Google Shape;155;p3"/>
          <p:cNvSpPr txBox="1"/>
          <p:nvPr/>
        </p:nvSpPr>
        <p:spPr>
          <a:xfrm>
            <a:off x="3040380" y="3224312"/>
            <a:ext cx="61214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325ab51e65_0_422"/>
          <p:cNvSpPr txBox="1"/>
          <p:nvPr>
            <p:ph type="title"/>
          </p:nvPr>
        </p:nvSpPr>
        <p:spPr>
          <a:xfrm>
            <a:off x="838200" y="354847"/>
            <a:ext cx="11196600" cy="1157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100000"/>
              <a:buFont typeface="Calibri"/>
              <a:buNone/>
            </a:pPr>
            <a:r>
              <a:rPr lang="en-US" sz="4400"/>
              <a:t>How </a:t>
            </a:r>
            <a:r>
              <a:rPr lang="en-US"/>
              <a:t>Content Specialists</a:t>
            </a:r>
            <a:r>
              <a:rPr lang="en-US" sz="4400"/>
              <a:t> can suppor</a:t>
            </a:r>
            <a:r>
              <a:rPr lang="en-US"/>
              <a:t>t implementation of new standards:</a:t>
            </a:r>
            <a:endParaRPr/>
          </a:p>
        </p:txBody>
      </p:sp>
      <p:sp>
        <p:nvSpPr>
          <p:cNvPr id="161" name="Google Shape;161;g3325ab51e65_0_422"/>
          <p:cNvSpPr txBox="1"/>
          <p:nvPr/>
        </p:nvSpPr>
        <p:spPr>
          <a:xfrm>
            <a:off x="6636488" y="1779920"/>
            <a:ext cx="3946500" cy="43512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162" name="Google Shape;162;g3325ab51e65_0_422"/>
          <p:cNvSpPr txBox="1"/>
          <p:nvPr/>
        </p:nvSpPr>
        <p:spPr>
          <a:xfrm>
            <a:off x="497700" y="1512250"/>
            <a:ext cx="11196600" cy="4998900"/>
          </a:xfrm>
          <a:prstGeom prst="rect">
            <a:avLst/>
          </a:prstGeom>
          <a:noFill/>
          <a:ln>
            <a:noFill/>
          </a:ln>
        </p:spPr>
        <p:txBody>
          <a:bodyPr anchorCtr="0" anchor="t" bIns="45700" lIns="91425" spcFirstLastPara="1" rIns="91425" wrap="square" tIns="45700">
            <a:normAutofit/>
          </a:bodyPr>
          <a:lstStyle/>
          <a:p>
            <a:pPr indent="-419100" lvl="0" marL="457200" rtl="0" algn="l">
              <a:spcBef>
                <a:spcPts val="0"/>
              </a:spcBef>
              <a:spcAft>
                <a:spcPts val="0"/>
              </a:spcAft>
              <a:buSzPts val="3000"/>
              <a:buFont typeface="Calibri"/>
              <a:buChar char="-"/>
            </a:pPr>
            <a:r>
              <a:rPr lang="en-US" sz="3000">
                <a:highlight>
                  <a:srgbClr val="FFFF00"/>
                </a:highlight>
                <a:latin typeface="Calibri"/>
                <a:ea typeface="Calibri"/>
                <a:cs typeface="Calibri"/>
                <a:sym typeface="Calibri"/>
                <a:extLst>
                  <a:ext uri="http://customooxmlschemas.google.com/">
                    <go:slidesCustomData xmlns:go="http://customooxmlschemas.google.com/" textRoundtripDataId="0"/>
                  </a:ext>
                </a:extLst>
              </a:rPr>
              <a:t>**Provide guidance on the standards**  </a:t>
            </a:r>
            <a:endParaRPr sz="3000">
              <a:highlight>
                <a:srgbClr val="FFFF00"/>
              </a:highlight>
              <a:latin typeface="Calibri"/>
              <a:ea typeface="Calibri"/>
              <a:cs typeface="Calibri"/>
              <a:sym typeface="Calibri"/>
              <a:extLst>
                <a:ext uri="http://customooxmlschemas.google.com/">
                  <go:slidesCustomData xmlns:go="http://customooxmlschemas.google.com/" textRoundtripDataId="1"/>
                </a:ext>
              </a:extLst>
            </a:endParaRPr>
          </a:p>
          <a:p>
            <a:pPr indent="-419100" lvl="0" marL="457200" rtl="0" algn="l">
              <a:spcBef>
                <a:spcPts val="0"/>
              </a:spcBef>
              <a:spcAft>
                <a:spcPts val="0"/>
              </a:spcAft>
              <a:buSzPts val="3000"/>
              <a:buFont typeface="Calibri"/>
              <a:buChar char="-"/>
            </a:pPr>
            <a:r>
              <a:rPr lang="en-US" sz="3000" u="sng">
                <a:solidFill>
                  <a:schemeClr val="hlink"/>
                </a:solidFill>
                <a:latin typeface="Calibri"/>
                <a:ea typeface="Calibri"/>
                <a:cs typeface="Calibri"/>
                <a:sym typeface="Calibri"/>
                <a:hlinkClick r:id="rId3"/>
              </a:rPr>
              <a:t>Provide resources and documents (FAQ’s, checklists, rubrics, recorded webinars, PD Modules, ELL Resources)</a:t>
            </a:r>
            <a:endParaRPr sz="3000">
              <a:latin typeface="Calibri"/>
              <a:ea typeface="Calibri"/>
              <a:cs typeface="Calibri"/>
              <a:sym typeface="Calibri"/>
            </a:endParaRPr>
          </a:p>
          <a:p>
            <a:pPr indent="-419100" lvl="0" marL="457200" rtl="0" algn="l">
              <a:spcBef>
                <a:spcPts val="0"/>
              </a:spcBef>
              <a:spcAft>
                <a:spcPts val="0"/>
              </a:spcAft>
              <a:buSzPts val="3000"/>
              <a:buFont typeface="Calibri"/>
              <a:buChar char="-"/>
            </a:pPr>
            <a:r>
              <a:rPr lang="en-US" sz="3000">
                <a:latin typeface="Calibri"/>
                <a:ea typeface="Calibri"/>
                <a:cs typeface="Calibri"/>
                <a:sym typeface="Calibri"/>
              </a:rPr>
              <a:t>Support school districts in reviewing, unpacking, and implementing Alaska state standards</a:t>
            </a:r>
            <a:endParaRPr sz="3000">
              <a:latin typeface="Calibri"/>
              <a:ea typeface="Calibri"/>
              <a:cs typeface="Calibri"/>
              <a:sym typeface="Calibri"/>
            </a:endParaRPr>
          </a:p>
          <a:p>
            <a:pPr indent="-419100" lvl="0" marL="457200" rtl="0" algn="l">
              <a:spcBef>
                <a:spcPts val="0"/>
              </a:spcBef>
              <a:spcAft>
                <a:spcPts val="0"/>
              </a:spcAft>
              <a:buSzPts val="3000"/>
              <a:buFont typeface="Calibri"/>
              <a:buChar char="-"/>
            </a:pPr>
            <a:r>
              <a:rPr lang="en-US" sz="3000">
                <a:latin typeface="Calibri"/>
                <a:ea typeface="Calibri"/>
                <a:cs typeface="Calibri"/>
                <a:sym typeface="Calibri"/>
              </a:rPr>
              <a:t>Share evaluative tools for curriculum review, renewal cycles, choosing instructional materials</a:t>
            </a:r>
            <a:endParaRPr sz="3000">
              <a:latin typeface="Calibri"/>
              <a:ea typeface="Calibri"/>
              <a:cs typeface="Calibri"/>
              <a:sym typeface="Calibri"/>
            </a:endParaRPr>
          </a:p>
          <a:p>
            <a:pPr indent="-419100" lvl="0" marL="457200" rtl="0" algn="l">
              <a:spcBef>
                <a:spcPts val="0"/>
              </a:spcBef>
              <a:spcAft>
                <a:spcPts val="0"/>
              </a:spcAft>
              <a:buSzPts val="3000"/>
              <a:buFont typeface="Calibri"/>
              <a:buChar char="-"/>
            </a:pPr>
            <a:r>
              <a:rPr lang="en-US" sz="3000">
                <a:latin typeface="Calibri"/>
                <a:ea typeface="Calibri"/>
                <a:cs typeface="Calibri"/>
                <a:sym typeface="Calibri"/>
              </a:rPr>
              <a:t>Support alignment of standards, content, and assessment </a:t>
            </a:r>
            <a:endParaRPr b="0" i="0" sz="3200" u="none" cap="none" strike="noStrike">
              <a:solidFill>
                <a:schemeClr val="dk1"/>
              </a:solidFill>
              <a:latin typeface="Average Sans"/>
              <a:ea typeface="Average Sans"/>
              <a:cs typeface="Average Sans"/>
              <a:sym typeface="Average Sans"/>
            </a:endParaRPr>
          </a:p>
          <a:p>
            <a:pPr indent="0" lvl="0" marL="0" marR="0" rtl="0" algn="l">
              <a:lnSpc>
                <a:spcPct val="90000"/>
              </a:lnSpc>
              <a:spcBef>
                <a:spcPts val="600"/>
              </a:spcBef>
              <a:spcAft>
                <a:spcPts val="0"/>
              </a:spcAft>
              <a:buClr>
                <a:schemeClr val="dk1"/>
              </a:buClr>
              <a:buSzPts val="3200"/>
              <a:buFont typeface="Arial"/>
              <a:buNone/>
            </a:pPr>
            <a:r>
              <a:t/>
            </a:r>
            <a:endParaRPr sz="3200">
              <a:solidFill>
                <a:srgbClr val="111111"/>
              </a:solidFill>
              <a:latin typeface="Average Sans"/>
              <a:ea typeface="Average Sans"/>
              <a:cs typeface="Average Sans"/>
              <a:sym typeface="Average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3de25bd3e1_0_0"/>
          <p:cNvSpPr txBox="1"/>
          <p:nvPr/>
        </p:nvSpPr>
        <p:spPr>
          <a:xfrm>
            <a:off x="6636488" y="1779920"/>
            <a:ext cx="3946500" cy="43512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168" name="Google Shape;168;g33de25bd3e1_0_0"/>
          <p:cNvSpPr txBox="1"/>
          <p:nvPr/>
        </p:nvSpPr>
        <p:spPr>
          <a:xfrm>
            <a:off x="485925" y="150200"/>
            <a:ext cx="11208300" cy="6382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600"/>
              </a:spcBef>
              <a:spcAft>
                <a:spcPts val="0"/>
              </a:spcAft>
              <a:buClr>
                <a:schemeClr val="dk1"/>
              </a:buClr>
              <a:buSzPts val="3200"/>
              <a:buFont typeface="Arial"/>
              <a:buNone/>
            </a:pPr>
            <a:r>
              <a:t/>
            </a:r>
            <a:endParaRPr b="1" sz="6000">
              <a:solidFill>
                <a:schemeClr val="dk1"/>
              </a:solidFill>
              <a:latin typeface="Average Sans"/>
              <a:ea typeface="Average Sans"/>
              <a:cs typeface="Average Sans"/>
              <a:sym typeface="Average Sans"/>
            </a:endParaRPr>
          </a:p>
          <a:p>
            <a:pPr indent="0" lvl="0" marL="0" rtl="0" algn="l">
              <a:lnSpc>
                <a:spcPct val="90000"/>
              </a:lnSpc>
              <a:spcBef>
                <a:spcPts val="600"/>
              </a:spcBef>
              <a:spcAft>
                <a:spcPts val="0"/>
              </a:spcAft>
              <a:buClr>
                <a:schemeClr val="dk1"/>
              </a:buClr>
              <a:buSzPts val="3200"/>
              <a:buFont typeface="Arial"/>
              <a:buNone/>
            </a:pPr>
            <a:r>
              <a:t/>
            </a:r>
            <a:endParaRPr b="1" sz="6000">
              <a:solidFill>
                <a:schemeClr val="dk1"/>
              </a:solidFill>
              <a:latin typeface="Average Sans"/>
              <a:ea typeface="Average Sans"/>
              <a:cs typeface="Average Sans"/>
              <a:sym typeface="Average Sans"/>
            </a:endParaRPr>
          </a:p>
          <a:p>
            <a:pPr indent="0" lvl="0" marL="0" rtl="0" algn="l">
              <a:lnSpc>
                <a:spcPct val="90000"/>
              </a:lnSpc>
              <a:spcBef>
                <a:spcPts val="600"/>
              </a:spcBef>
              <a:spcAft>
                <a:spcPts val="0"/>
              </a:spcAft>
              <a:buClr>
                <a:schemeClr val="dk1"/>
              </a:buClr>
              <a:buSzPts val="3200"/>
              <a:buFont typeface="Arial"/>
              <a:buNone/>
            </a:pPr>
            <a:r>
              <a:rPr b="1" lang="en-US" sz="4800">
                <a:solidFill>
                  <a:schemeClr val="dk1"/>
                </a:solidFill>
                <a:latin typeface="Average Sans"/>
                <a:ea typeface="Average Sans"/>
                <a:cs typeface="Average Sans"/>
                <a:sym typeface="Average Sans"/>
              </a:rPr>
              <a:t>Many of the following slides are taken from:</a:t>
            </a:r>
            <a:endParaRPr b="1" sz="4800">
              <a:solidFill>
                <a:schemeClr val="dk1"/>
              </a:solidFill>
              <a:latin typeface="Average Sans"/>
              <a:ea typeface="Average Sans"/>
              <a:cs typeface="Average Sans"/>
              <a:sym typeface="Average Sans"/>
            </a:endParaRPr>
          </a:p>
          <a:p>
            <a:pPr indent="0" lvl="0" marL="0" rtl="0" algn="l">
              <a:lnSpc>
                <a:spcPct val="90000"/>
              </a:lnSpc>
              <a:spcBef>
                <a:spcPts val="600"/>
              </a:spcBef>
              <a:spcAft>
                <a:spcPts val="0"/>
              </a:spcAft>
              <a:buClr>
                <a:schemeClr val="dk1"/>
              </a:buClr>
              <a:buSzPts val="3200"/>
              <a:buFont typeface="Arial"/>
              <a:buNone/>
            </a:pPr>
            <a:r>
              <a:rPr b="1" lang="en-US" sz="6000" u="sng">
                <a:solidFill>
                  <a:schemeClr val="hlink"/>
                </a:solidFill>
                <a:latin typeface="Average Sans"/>
                <a:ea typeface="Average Sans"/>
                <a:cs typeface="Average Sans"/>
                <a:sym typeface="Average Sans"/>
                <a:hlinkClick r:id="rId3"/>
              </a:rPr>
              <a:t>PD Module 1 Instructional Shifts</a:t>
            </a:r>
            <a:endParaRPr sz="6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325ab51e65_0_105"/>
          <p:cNvSpPr txBox="1"/>
          <p:nvPr>
            <p:ph type="title"/>
          </p:nvPr>
        </p:nvSpPr>
        <p:spPr>
          <a:xfrm>
            <a:off x="7824750" y="2340000"/>
            <a:ext cx="4283700" cy="4056000"/>
          </a:xfrm>
          <a:prstGeom prst="rect">
            <a:avLst/>
          </a:prstGeom>
        </p:spPr>
        <p:txBody>
          <a:bodyPr anchorCtr="0" anchor="ctr" bIns="45700" lIns="91425" spcFirstLastPara="1" rIns="91425" wrap="square" tIns="45700">
            <a:normAutofit/>
          </a:bodyPr>
          <a:lstStyle/>
          <a:p>
            <a:pPr indent="0" lvl="0" marL="457200" rtl="0" algn="l">
              <a:lnSpc>
                <a:spcPct val="100000"/>
              </a:lnSpc>
              <a:spcBef>
                <a:spcPts val="0"/>
              </a:spcBef>
              <a:spcAft>
                <a:spcPts val="0"/>
              </a:spcAft>
              <a:buClr>
                <a:schemeClr val="dk1"/>
              </a:buClr>
              <a:buSzPts val="1100"/>
              <a:buFont typeface="Arial"/>
              <a:buNone/>
            </a:pPr>
            <a:r>
              <a:t/>
            </a:r>
            <a:endParaRPr b="0" sz="30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175" name="Google Shape;175;g3325ab51e65_0_105"/>
          <p:cNvSpPr txBox="1"/>
          <p:nvPr>
            <p:ph idx="1" type="body"/>
          </p:nvPr>
        </p:nvSpPr>
        <p:spPr>
          <a:xfrm>
            <a:off x="1030375" y="1262250"/>
            <a:ext cx="4990500" cy="53565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US" sz="3000">
                <a:latin typeface="Arial"/>
                <a:ea typeface="Arial"/>
                <a:cs typeface="Arial"/>
                <a:sym typeface="Arial"/>
              </a:rPr>
              <a:t>Chat Waterfall:</a:t>
            </a:r>
            <a:endParaRPr b="1"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i="1" lang="en-US" sz="3000">
                <a:latin typeface="Arial"/>
                <a:ea typeface="Arial"/>
                <a:cs typeface="Arial"/>
                <a:sym typeface="Arial"/>
              </a:rPr>
              <a:t>Write your response in the chat</a:t>
            </a:r>
            <a:endParaRPr i="1"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i="1" lang="en-US" sz="3000">
                <a:latin typeface="Arial"/>
                <a:ea typeface="Arial"/>
                <a:cs typeface="Arial"/>
                <a:sym typeface="Arial"/>
              </a:rPr>
              <a:t>Don’t press enter till the instructor says so</a:t>
            </a:r>
            <a:endParaRPr i="1" sz="3000">
              <a:latin typeface="Arial"/>
              <a:ea typeface="Arial"/>
              <a:cs typeface="Arial"/>
              <a:sym typeface="Arial"/>
            </a:endParaRPr>
          </a:p>
          <a:p>
            <a:pPr indent="-419100" lvl="0" marL="457200" rtl="0" algn="l">
              <a:lnSpc>
                <a:spcPct val="100000"/>
              </a:lnSpc>
              <a:spcBef>
                <a:spcPts val="0"/>
              </a:spcBef>
              <a:spcAft>
                <a:spcPts val="0"/>
              </a:spcAft>
              <a:buSzPts val="3000"/>
              <a:buFont typeface="Arial"/>
              <a:buChar char="-"/>
            </a:pPr>
            <a:r>
              <a:rPr i="1" lang="en-US" sz="3000">
                <a:latin typeface="Arial"/>
                <a:ea typeface="Arial"/>
                <a:cs typeface="Arial"/>
                <a:sym typeface="Arial"/>
              </a:rPr>
              <a:t>Everyone submits their response at once</a:t>
            </a:r>
            <a:endParaRPr i="1" sz="3000">
              <a:latin typeface="Arial"/>
              <a:ea typeface="Arial"/>
              <a:cs typeface="Arial"/>
              <a:sym typeface="Arial"/>
            </a:endParaRPr>
          </a:p>
          <a:p>
            <a:pPr indent="0" lvl="0" marL="457200" rtl="0" algn="l">
              <a:lnSpc>
                <a:spcPct val="100000"/>
              </a:lnSpc>
              <a:spcBef>
                <a:spcPts val="0"/>
              </a:spcBef>
              <a:spcAft>
                <a:spcPts val="0"/>
              </a:spcAft>
              <a:buNone/>
            </a:pPr>
            <a:r>
              <a:t/>
            </a:r>
            <a:endParaRPr i="1" sz="3000">
              <a:latin typeface="Arial"/>
              <a:ea typeface="Arial"/>
              <a:cs typeface="Arial"/>
              <a:sym typeface="Arial"/>
            </a:endParaRPr>
          </a:p>
          <a:p>
            <a:pPr indent="0" lvl="0" marL="0" rtl="0" algn="l">
              <a:lnSpc>
                <a:spcPct val="100000"/>
              </a:lnSpc>
              <a:spcBef>
                <a:spcPts val="0"/>
              </a:spcBef>
              <a:spcAft>
                <a:spcPts val="0"/>
              </a:spcAft>
              <a:buNone/>
            </a:pPr>
            <a:r>
              <a:t/>
            </a:r>
            <a:endParaRPr sz="3000">
              <a:latin typeface="Arial"/>
              <a:ea typeface="Arial"/>
              <a:cs typeface="Arial"/>
              <a:sym typeface="Arial"/>
            </a:endParaRPr>
          </a:p>
          <a:p>
            <a:pPr indent="0" lvl="0" marL="0" rtl="0" algn="l">
              <a:lnSpc>
                <a:spcPct val="100000"/>
              </a:lnSpc>
              <a:spcBef>
                <a:spcPts val="0"/>
              </a:spcBef>
              <a:spcAft>
                <a:spcPts val="0"/>
              </a:spcAft>
              <a:buNone/>
            </a:pPr>
            <a:r>
              <a:t/>
            </a:r>
            <a:endParaRPr sz="3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3000">
              <a:latin typeface="Arial"/>
              <a:ea typeface="Arial"/>
              <a:cs typeface="Arial"/>
              <a:sym typeface="Arial"/>
            </a:endParaRPr>
          </a:p>
        </p:txBody>
      </p:sp>
      <p:sp>
        <p:nvSpPr>
          <p:cNvPr id="176" name="Google Shape;176;g3325ab51e65_0_105"/>
          <p:cNvSpPr txBox="1"/>
          <p:nvPr/>
        </p:nvSpPr>
        <p:spPr>
          <a:xfrm>
            <a:off x="3688350" y="95025"/>
            <a:ext cx="4815300" cy="268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400">
                <a:solidFill>
                  <a:schemeClr val="dk1"/>
                </a:solidFill>
                <a:latin typeface="Calibri"/>
                <a:ea typeface="Calibri"/>
                <a:cs typeface="Calibri"/>
                <a:sym typeface="Calibri"/>
              </a:rPr>
              <a:t>Warm up:</a:t>
            </a:r>
            <a:endParaRPr b="1" sz="4400">
              <a:solidFill>
                <a:schemeClr val="dk1"/>
              </a:solidFill>
              <a:latin typeface="Calibri"/>
              <a:ea typeface="Calibri"/>
              <a:cs typeface="Calibri"/>
              <a:sym typeface="Calibri"/>
            </a:endParaRPr>
          </a:p>
        </p:txBody>
      </p:sp>
      <p:sp>
        <p:nvSpPr>
          <p:cNvPr id="177" name="Google Shape;177;g3325ab51e65_0_105"/>
          <p:cNvSpPr txBox="1"/>
          <p:nvPr/>
        </p:nvSpPr>
        <p:spPr>
          <a:xfrm>
            <a:off x="6928350" y="1262250"/>
            <a:ext cx="4529700" cy="442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3000">
                <a:solidFill>
                  <a:schemeClr val="dk1"/>
                </a:solidFill>
              </a:rPr>
              <a:t>Prompt:</a:t>
            </a:r>
            <a:endParaRPr b="1" sz="3000">
              <a:solidFill>
                <a:schemeClr val="dk1"/>
              </a:solidFill>
            </a:endParaRPr>
          </a:p>
          <a:p>
            <a:pPr indent="0" lvl="0" marL="0" rtl="0" algn="l">
              <a:spcBef>
                <a:spcPts val="0"/>
              </a:spcBef>
              <a:spcAft>
                <a:spcPts val="0"/>
              </a:spcAft>
              <a:buNone/>
            </a:pPr>
            <a:r>
              <a:rPr lang="en-US" sz="3000">
                <a:solidFill>
                  <a:schemeClr val="dk1"/>
                </a:solidFill>
              </a:rPr>
              <a:t>List:</a:t>
            </a:r>
            <a:endParaRPr sz="3000">
              <a:solidFill>
                <a:schemeClr val="dk1"/>
              </a:solidFill>
            </a:endParaRPr>
          </a:p>
          <a:p>
            <a:pPr indent="0" lvl="0" marL="0" rtl="0" algn="l">
              <a:spcBef>
                <a:spcPts val="0"/>
              </a:spcBef>
              <a:spcAft>
                <a:spcPts val="0"/>
              </a:spcAft>
              <a:buClr>
                <a:schemeClr val="dk1"/>
              </a:buClr>
              <a:buSzPts val="1100"/>
              <a:buFont typeface="Arial"/>
              <a:buNone/>
            </a:pPr>
            <a:r>
              <a:rPr i="1" lang="en-US" sz="3000">
                <a:solidFill>
                  <a:schemeClr val="dk1"/>
                </a:solidFill>
              </a:rPr>
              <a:t>- Your Name</a:t>
            </a:r>
            <a:endParaRPr i="1" sz="3000">
              <a:solidFill>
                <a:schemeClr val="dk1"/>
              </a:solidFill>
            </a:endParaRPr>
          </a:p>
          <a:p>
            <a:pPr indent="0" lvl="0" marL="0" rtl="0" algn="l">
              <a:spcBef>
                <a:spcPts val="0"/>
              </a:spcBef>
              <a:spcAft>
                <a:spcPts val="0"/>
              </a:spcAft>
              <a:buClr>
                <a:schemeClr val="dk1"/>
              </a:buClr>
              <a:buSzPts val="1100"/>
              <a:buFont typeface="Arial"/>
              <a:buNone/>
            </a:pPr>
            <a:r>
              <a:rPr i="1" lang="en-US" sz="3000">
                <a:solidFill>
                  <a:schemeClr val="dk1"/>
                </a:solidFill>
              </a:rPr>
              <a:t>- Your School / district</a:t>
            </a:r>
            <a:endParaRPr i="1" sz="3000">
              <a:solidFill>
                <a:schemeClr val="dk1"/>
              </a:solidFill>
            </a:endParaRPr>
          </a:p>
          <a:p>
            <a:pPr indent="0" lvl="0" marL="0" rtl="0" algn="l">
              <a:spcBef>
                <a:spcPts val="0"/>
              </a:spcBef>
              <a:spcAft>
                <a:spcPts val="0"/>
              </a:spcAft>
              <a:buClr>
                <a:schemeClr val="dk1"/>
              </a:buClr>
              <a:buSzPts val="1100"/>
              <a:buFont typeface="Arial"/>
              <a:buNone/>
            </a:pPr>
            <a:r>
              <a:rPr i="1" lang="en-US" sz="3000">
                <a:solidFill>
                  <a:schemeClr val="dk1"/>
                </a:solidFill>
              </a:rPr>
              <a:t>- What you already know about the </a:t>
            </a:r>
            <a:r>
              <a:rPr i="1" lang="en-US" sz="3000" u="sng">
                <a:solidFill>
                  <a:schemeClr val="hlink"/>
                </a:solidFill>
                <a:hlinkClick r:id="rId3"/>
              </a:rPr>
              <a:t>Newly Adopted Alaska Social Studies Standards</a:t>
            </a:r>
            <a:endParaRPr i="1" sz="3000">
              <a:solidFill>
                <a:schemeClr val="dk1"/>
              </a:solidFill>
            </a:endParaRPr>
          </a:p>
          <a:p>
            <a:pPr indent="0" lvl="0" marL="0" rtl="0" algn="l">
              <a:spcBef>
                <a:spcPts val="0"/>
              </a:spcBef>
              <a:spcAft>
                <a:spcPts val="0"/>
              </a:spcAft>
              <a:buClr>
                <a:schemeClr val="dk1"/>
              </a:buClr>
              <a:buSzPts val="1100"/>
              <a:buFont typeface="Arial"/>
              <a:buNone/>
            </a:pPr>
            <a:r>
              <a:t/>
            </a:r>
            <a:endParaRPr i="1" sz="3000">
              <a:solidFill>
                <a:schemeClr val="dk1"/>
              </a:solidFill>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4"/>
          <p:cNvSpPr txBox="1"/>
          <p:nvPr>
            <p:ph type="title"/>
          </p:nvPr>
        </p:nvSpPr>
        <p:spPr>
          <a:xfrm>
            <a:off x="1002258" y="2899611"/>
            <a:ext cx="11070265"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194A6B"/>
              </a:buClr>
              <a:buSzPct val="100000"/>
              <a:buFont typeface="Calibri"/>
              <a:buNone/>
            </a:pPr>
            <a:r>
              <a:rPr lang="en-US"/>
              <a:t>Part 2: </a:t>
            </a:r>
            <a:br>
              <a:rPr lang="en-US"/>
            </a:br>
            <a:r>
              <a:rPr b="0" lang="en-US"/>
              <a:t>Unpack regulatory context for the </a:t>
            </a:r>
            <a:br>
              <a:rPr b="0" lang="en-US"/>
            </a:br>
            <a:r>
              <a:rPr b="0" lang="en-US" u="sng">
                <a:solidFill>
                  <a:schemeClr val="hlink"/>
                </a:solidFill>
                <a:hlinkClick r:id="rId3"/>
              </a:rPr>
              <a:t>newly adopted AK Social Studies Standards</a:t>
            </a:r>
            <a:endParaRPr b="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2022-07-27T16:50:27Z</dcterms:created>
  <dc:creator>Emmal, Sarah E (EED)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0x0101004976E3D387345840B1C24EFEC6928516</vt:lpwstr>
  </property>
</Properties>
</file>